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8382000" cx="101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5" roundtripDataSignature="AMtx7mhkVjIaGXriei+H6BVK0oERzyRE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2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2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2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/>
          <p:nvPr>
            <p:ph type="title"/>
          </p:nvPr>
        </p:nvSpPr>
        <p:spPr>
          <a:xfrm>
            <a:off x="698500" y="446266"/>
            <a:ext cx="8763000" cy="1620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1"/>
          <p:cNvSpPr txBox="1"/>
          <p:nvPr>
            <p:ph idx="1" type="body"/>
          </p:nvPr>
        </p:nvSpPr>
        <p:spPr>
          <a:xfrm rot="5400000">
            <a:off x="2420849" y="508970"/>
            <a:ext cx="5318302" cy="87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1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1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 txBox="1"/>
          <p:nvPr>
            <p:ph type="title"/>
          </p:nvPr>
        </p:nvSpPr>
        <p:spPr>
          <a:xfrm rot="5400000">
            <a:off x="4814446" y="2902568"/>
            <a:ext cx="7103358" cy="219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2"/>
          <p:cNvSpPr txBox="1"/>
          <p:nvPr>
            <p:ph idx="1" type="body"/>
          </p:nvPr>
        </p:nvSpPr>
        <p:spPr>
          <a:xfrm rot="5400000">
            <a:off x="369446" y="775318"/>
            <a:ext cx="7103358" cy="6445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2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2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2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/>
          <p:nvPr>
            <p:ph type="ctrTitle"/>
          </p:nvPr>
        </p:nvSpPr>
        <p:spPr>
          <a:xfrm>
            <a:off x="1270000" y="1371777"/>
            <a:ext cx="7620000" cy="29181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3"/>
          <p:cNvSpPr txBox="1"/>
          <p:nvPr>
            <p:ph idx="1" type="subTitle"/>
          </p:nvPr>
        </p:nvSpPr>
        <p:spPr>
          <a:xfrm>
            <a:off x="1270000" y="4402491"/>
            <a:ext cx="7620000" cy="20237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2pPr>
            <a:lvl3pPr lvl="2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3pPr>
            <a:lvl4pPr lvl="3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4pPr>
            <a:lvl5pPr lvl="4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5pPr>
            <a:lvl6pPr lvl="5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6pPr>
            <a:lvl7pPr lvl="6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7pPr>
            <a:lvl8pPr lvl="7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8pPr>
            <a:lvl9pPr lvl="8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9pPr>
          </a:lstStyle>
          <a:p/>
        </p:txBody>
      </p:sp>
      <p:sp>
        <p:nvSpPr>
          <p:cNvPr id="18" name="Google Shape;18;p23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3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3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/>
          <p:nvPr>
            <p:ph type="title"/>
          </p:nvPr>
        </p:nvSpPr>
        <p:spPr>
          <a:xfrm>
            <a:off x="698500" y="446266"/>
            <a:ext cx="8763000" cy="1620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" type="body"/>
          </p:nvPr>
        </p:nvSpPr>
        <p:spPr>
          <a:xfrm>
            <a:off x="698500" y="2231319"/>
            <a:ext cx="8763000" cy="5318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4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4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/>
          <p:nvPr>
            <p:ph type="title"/>
          </p:nvPr>
        </p:nvSpPr>
        <p:spPr>
          <a:xfrm>
            <a:off x="693208" y="2089681"/>
            <a:ext cx="8763000" cy="34866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5"/>
          <p:cNvSpPr txBox="1"/>
          <p:nvPr>
            <p:ph idx="1" type="body"/>
          </p:nvPr>
        </p:nvSpPr>
        <p:spPr>
          <a:xfrm>
            <a:off x="693208" y="5609345"/>
            <a:ext cx="8763000" cy="1833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667"/>
              <a:buNone/>
              <a:defRPr sz="166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5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5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5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/>
          <p:nvPr>
            <p:ph type="title"/>
          </p:nvPr>
        </p:nvSpPr>
        <p:spPr>
          <a:xfrm>
            <a:off x="698500" y="446266"/>
            <a:ext cx="8763000" cy="1620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" type="body"/>
          </p:nvPr>
        </p:nvSpPr>
        <p:spPr>
          <a:xfrm>
            <a:off x="698500" y="2231319"/>
            <a:ext cx="4318000" cy="5318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6"/>
          <p:cNvSpPr txBox="1"/>
          <p:nvPr>
            <p:ph idx="2" type="body"/>
          </p:nvPr>
        </p:nvSpPr>
        <p:spPr>
          <a:xfrm>
            <a:off x="5143500" y="2231319"/>
            <a:ext cx="4318000" cy="5318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6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6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6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/>
          <p:nvPr>
            <p:ph type="title"/>
          </p:nvPr>
        </p:nvSpPr>
        <p:spPr>
          <a:xfrm>
            <a:off x="699823" y="446266"/>
            <a:ext cx="8763000" cy="1620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" type="body"/>
          </p:nvPr>
        </p:nvSpPr>
        <p:spPr>
          <a:xfrm>
            <a:off x="699824" y="2054755"/>
            <a:ext cx="4298156" cy="10070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1pPr>
            <a:lvl2pPr indent="-2286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b="1" sz="1667"/>
            </a:lvl2pPr>
            <a:lvl3pPr indent="-2286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3pPr>
            <a:lvl4pPr indent="-2286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4pPr>
            <a:lvl5pPr indent="-2286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5pPr>
            <a:lvl6pPr indent="-2286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6pPr>
            <a:lvl7pPr indent="-2286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7pPr>
            <a:lvl8pPr indent="-2286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8pPr>
            <a:lvl9pPr indent="-2286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9pPr>
          </a:lstStyle>
          <a:p/>
        </p:txBody>
      </p:sp>
      <p:sp>
        <p:nvSpPr>
          <p:cNvPr id="43" name="Google Shape;43;p27"/>
          <p:cNvSpPr txBox="1"/>
          <p:nvPr>
            <p:ph idx="2" type="body"/>
          </p:nvPr>
        </p:nvSpPr>
        <p:spPr>
          <a:xfrm>
            <a:off x="699824" y="3061759"/>
            <a:ext cx="4298156" cy="45033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3" type="body"/>
          </p:nvPr>
        </p:nvSpPr>
        <p:spPr>
          <a:xfrm>
            <a:off x="5143501" y="2054755"/>
            <a:ext cx="4319323" cy="10070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1pPr>
            <a:lvl2pPr indent="-2286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b="1" sz="1667"/>
            </a:lvl2pPr>
            <a:lvl3pPr indent="-2286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3pPr>
            <a:lvl4pPr indent="-2286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4pPr>
            <a:lvl5pPr indent="-2286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5pPr>
            <a:lvl6pPr indent="-2286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6pPr>
            <a:lvl7pPr indent="-2286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7pPr>
            <a:lvl8pPr indent="-2286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8pPr>
            <a:lvl9pPr indent="-2286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9pPr>
          </a:lstStyle>
          <a:p/>
        </p:txBody>
      </p:sp>
      <p:sp>
        <p:nvSpPr>
          <p:cNvPr id="45" name="Google Shape;45;p27"/>
          <p:cNvSpPr txBox="1"/>
          <p:nvPr>
            <p:ph idx="4" type="body"/>
          </p:nvPr>
        </p:nvSpPr>
        <p:spPr>
          <a:xfrm>
            <a:off x="5143501" y="3061759"/>
            <a:ext cx="4319323" cy="45033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7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7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7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/>
          <p:nvPr>
            <p:ph type="title"/>
          </p:nvPr>
        </p:nvSpPr>
        <p:spPr>
          <a:xfrm>
            <a:off x="698500" y="446266"/>
            <a:ext cx="8763000" cy="1620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8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/>
          <p:nvPr>
            <p:ph type="title"/>
          </p:nvPr>
        </p:nvSpPr>
        <p:spPr>
          <a:xfrm>
            <a:off x="699824" y="558800"/>
            <a:ext cx="3276864" cy="195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sz="266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9"/>
          <p:cNvSpPr txBox="1"/>
          <p:nvPr>
            <p:ph idx="1" type="body"/>
          </p:nvPr>
        </p:nvSpPr>
        <p:spPr>
          <a:xfrm>
            <a:off x="4319323" y="1206855"/>
            <a:ext cx="5143500" cy="59566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7954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1pPr>
            <a:lvl2pPr indent="-376745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33"/>
              <a:buChar char="•"/>
              <a:defRPr sz="2333"/>
            </a:lvl2pPr>
            <a:lvl3pPr indent="-3556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34454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4pPr>
            <a:lvl5pPr indent="-334454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5pPr>
            <a:lvl6pPr indent="-334454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6pPr>
            <a:lvl7pPr indent="-334454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7pPr>
            <a:lvl8pPr indent="-334454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8pPr>
            <a:lvl9pPr indent="-334454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9pPr>
          </a:lstStyle>
          <a:p/>
        </p:txBody>
      </p:sp>
      <p:sp>
        <p:nvSpPr>
          <p:cNvPr id="57" name="Google Shape;57;p29"/>
          <p:cNvSpPr txBox="1"/>
          <p:nvPr>
            <p:ph idx="2" type="body"/>
          </p:nvPr>
        </p:nvSpPr>
        <p:spPr>
          <a:xfrm>
            <a:off x="699824" y="2514600"/>
            <a:ext cx="3276864" cy="4658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1pPr>
            <a:lvl2pPr indent="-2286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167"/>
              <a:buNone/>
              <a:defRPr sz="1167"/>
            </a:lvl2pPr>
            <a:lvl3pPr indent="-2286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4pPr>
            <a:lvl5pPr indent="-2286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5pPr>
            <a:lvl6pPr indent="-2286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6pPr>
            <a:lvl7pPr indent="-2286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7pPr>
            <a:lvl8pPr indent="-2286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8pPr>
            <a:lvl9pPr indent="-2286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9pPr>
          </a:lstStyle>
          <a:p/>
        </p:txBody>
      </p:sp>
      <p:sp>
        <p:nvSpPr>
          <p:cNvPr id="58" name="Google Shape;58;p29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9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0"/>
          <p:cNvSpPr txBox="1"/>
          <p:nvPr>
            <p:ph type="title"/>
          </p:nvPr>
        </p:nvSpPr>
        <p:spPr>
          <a:xfrm>
            <a:off x="699824" y="558800"/>
            <a:ext cx="3276864" cy="195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sz="266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0"/>
          <p:cNvSpPr/>
          <p:nvPr>
            <p:ph idx="2" type="pic"/>
          </p:nvPr>
        </p:nvSpPr>
        <p:spPr>
          <a:xfrm>
            <a:off x="4319323" y="1206855"/>
            <a:ext cx="5143500" cy="59566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33"/>
              <a:buFont typeface="Arial"/>
              <a:buNone/>
              <a:defRPr b="0" i="0" sz="2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None/>
              <a:defRPr b="0" i="0" sz="1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None/>
              <a:defRPr b="0" i="0" sz="1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None/>
              <a:defRPr b="0" i="0" sz="1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None/>
              <a:defRPr b="0" i="0" sz="1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None/>
              <a:defRPr b="0" i="0" sz="1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None/>
              <a:defRPr b="0" i="0" sz="1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30"/>
          <p:cNvSpPr txBox="1"/>
          <p:nvPr>
            <p:ph idx="1" type="body"/>
          </p:nvPr>
        </p:nvSpPr>
        <p:spPr>
          <a:xfrm>
            <a:off x="699824" y="2514600"/>
            <a:ext cx="3276864" cy="4658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1pPr>
            <a:lvl2pPr indent="-228600" lvl="1" marL="914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167"/>
              <a:buNone/>
              <a:defRPr sz="1167"/>
            </a:lvl2pPr>
            <a:lvl3pPr indent="-228600" lvl="2" marL="1371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4pPr>
            <a:lvl5pPr indent="-228600" lvl="4" marL="2286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5pPr>
            <a:lvl6pPr indent="-228600" lvl="5" marL="27432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6pPr>
            <a:lvl7pPr indent="-228600" lvl="6" marL="32004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7pPr>
            <a:lvl8pPr indent="-228600" lvl="7" marL="3657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8pPr>
            <a:lvl9pPr indent="-228600" lvl="8" marL="41148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9pPr>
          </a:lstStyle>
          <a:p/>
        </p:txBody>
      </p:sp>
      <p:sp>
        <p:nvSpPr>
          <p:cNvPr id="65" name="Google Shape;65;p30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0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/>
          <p:nvPr>
            <p:ph type="title"/>
          </p:nvPr>
        </p:nvSpPr>
        <p:spPr>
          <a:xfrm>
            <a:off x="698500" y="446266"/>
            <a:ext cx="8763000" cy="1620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67"/>
              <a:buFont typeface="Calibri"/>
              <a:buNone/>
              <a:defRPr b="0" i="0" sz="366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1"/>
          <p:cNvSpPr txBox="1"/>
          <p:nvPr>
            <p:ph idx="1" type="body"/>
          </p:nvPr>
        </p:nvSpPr>
        <p:spPr>
          <a:xfrm>
            <a:off x="698500" y="2231319"/>
            <a:ext cx="8763000" cy="5318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6745" lvl="0" marL="457200" marR="0" rtl="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333"/>
              <a:buFont typeface="Arial"/>
              <a:buChar char="•"/>
              <a:defRPr b="0" i="0" sz="2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4454" lvl="2" marL="1371600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850" lvl="3" marL="1828800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850" lvl="4" marL="2286000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0" type="dt"/>
          </p:nvPr>
        </p:nvSpPr>
        <p:spPr>
          <a:xfrm>
            <a:off x="698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1"/>
          <p:cNvSpPr txBox="1"/>
          <p:nvPr>
            <p:ph idx="11" type="ftr"/>
          </p:nvPr>
        </p:nvSpPr>
        <p:spPr>
          <a:xfrm>
            <a:off x="3365500" y="7768874"/>
            <a:ext cx="3429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1"/>
          <p:cNvSpPr txBox="1"/>
          <p:nvPr>
            <p:ph idx="12" type="sldNum"/>
          </p:nvPr>
        </p:nvSpPr>
        <p:spPr>
          <a:xfrm>
            <a:off x="7175500" y="7768874"/>
            <a:ext cx="2286000" cy="44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066800" y="0"/>
            <a:ext cx="8633968" cy="661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6- Ionic Bonding</a:t>
            </a:r>
            <a:endParaRPr sz="3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901700" y="698500"/>
            <a:ext cx="83566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sharing               or Transfer of e-</a:t>
            </a:r>
            <a:endParaRPr sz="33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311400" y="1308100"/>
            <a:ext cx="4673600" cy="56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between 2 atoms</a:t>
            </a:r>
            <a:endParaRPr sz="31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63500" y="1993900"/>
            <a:ext cx="3479800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covalent bonds</a:t>
            </a:r>
            <a:endParaRPr sz="25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6083300" y="2247900"/>
            <a:ext cx="1473200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B0082"/>
                </a:solidFill>
                <a:latin typeface="Arial"/>
                <a:ea typeface="Arial"/>
                <a:cs typeface="Arial"/>
                <a:sym typeface="Arial"/>
              </a:rPr>
              <a:t>ionic</a:t>
            </a:r>
            <a:endParaRPr sz="2500">
              <a:solidFill>
                <a:srgbClr val="4B00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03200" y="2870200"/>
            <a:ext cx="36322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solidFill>
                  <a:srgbClr val="005500"/>
                </a:solidFill>
                <a:latin typeface="Arial"/>
                <a:ea typeface="Arial"/>
                <a:cs typeface="Arial"/>
                <a:sym typeface="Arial"/>
              </a:rPr>
              <a:t>Ionic Bonds</a:t>
            </a:r>
            <a:endParaRPr sz="3300">
              <a:solidFill>
                <a:srgbClr val="0055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39700" y="3492500"/>
            <a:ext cx="391160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I. Transfer of e-s</a:t>
            </a:r>
            <a:endParaRPr sz="26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03124" y="3987800"/>
            <a:ext cx="4695952" cy="538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rgbClr val="A52A00"/>
                </a:solidFill>
                <a:latin typeface="Arial"/>
                <a:ea typeface="Arial"/>
                <a:cs typeface="Arial"/>
                <a:sym typeface="Arial"/>
              </a:rPr>
              <a:t>2. metal-non metal</a:t>
            </a:r>
            <a:endParaRPr sz="2900">
              <a:solidFill>
                <a:srgbClr val="A52A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28905" y="4597400"/>
            <a:ext cx="38315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EN diff &gt; 1.7</a:t>
            </a:r>
            <a:endParaRPr sz="2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3670" y="5232400"/>
            <a:ext cx="581406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4B0082"/>
                </a:solidFill>
                <a:latin typeface="Arial"/>
                <a:ea typeface="Arial"/>
                <a:cs typeface="Arial"/>
                <a:sym typeface="Arial"/>
              </a:rPr>
              <a:t>4. conduct when (aq) or (l)</a:t>
            </a:r>
            <a:endParaRPr sz="2700">
              <a:solidFill>
                <a:srgbClr val="4B00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91770" y="5816600"/>
            <a:ext cx="296926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5. high M.P.</a:t>
            </a:r>
            <a:endParaRPr sz="27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356100" y="3416300"/>
            <a:ext cx="368300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8B0000"/>
                </a:solidFill>
                <a:latin typeface="Arial"/>
                <a:ea typeface="Arial"/>
                <a:cs typeface="Arial"/>
                <a:sym typeface="Arial"/>
              </a:rPr>
              <a:t>6. Hard &amp; Brittle</a:t>
            </a:r>
            <a:endParaRPr sz="2600">
              <a:solidFill>
                <a:srgbClr val="8B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4331462" y="3898900"/>
            <a:ext cx="5891276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lang="en-US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could contain a Polyatomic 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-US" sz="2500">
                <a:solidFill>
                  <a:srgbClr val="00008B"/>
                </a:solidFill>
                <a:latin typeface="Arial"/>
                <a:ea typeface="Arial"/>
                <a:cs typeface="Arial"/>
                <a:sym typeface="Arial"/>
              </a:rPr>
              <a:t>. Made up of ions</a:t>
            </a:r>
            <a:endParaRPr sz="2500">
              <a:solidFill>
                <a:srgbClr val="00008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7203440" y="2286000"/>
            <a:ext cx="1696720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B0082"/>
                </a:solidFill>
                <a:latin typeface="Arial"/>
                <a:ea typeface="Arial"/>
                <a:cs typeface="Arial"/>
                <a:sym typeface="Arial"/>
              </a:rPr>
              <a:t>bonds</a:t>
            </a:r>
            <a:endParaRPr sz="2500">
              <a:solidFill>
                <a:srgbClr val="4B00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2453875" y="675475"/>
            <a:ext cx="17019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e-'s</a:t>
            </a:r>
            <a:endParaRPr sz="36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/>
          <p:nvPr/>
        </p:nvCxnSpPr>
        <p:spPr>
          <a:xfrm>
            <a:off x="7254621" y="1319784"/>
            <a:ext cx="0" cy="849122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  <p:sp>
        <p:nvSpPr>
          <p:cNvPr id="100" name="Google Shape;100;p1"/>
          <p:cNvSpPr/>
          <p:nvPr/>
        </p:nvSpPr>
        <p:spPr>
          <a:xfrm>
            <a:off x="127000" y="2810510"/>
            <a:ext cx="9486901" cy="157481"/>
          </a:xfrm>
          <a:custGeom>
            <a:rect b="b" l="l" r="r" t="t"/>
            <a:pathLst>
              <a:path extrusionOk="0" h="157481" w="9486901">
                <a:moveTo>
                  <a:pt x="9486900" y="59690"/>
                </a:moveTo>
                <a:lnTo>
                  <a:pt x="9460230" y="45720"/>
                </a:lnTo>
                <a:lnTo>
                  <a:pt x="9447530" y="40640"/>
                </a:lnTo>
                <a:lnTo>
                  <a:pt x="9434830" y="35560"/>
                </a:lnTo>
                <a:lnTo>
                  <a:pt x="9423400" y="30480"/>
                </a:lnTo>
                <a:lnTo>
                  <a:pt x="9408159" y="26670"/>
                </a:lnTo>
                <a:lnTo>
                  <a:pt x="9390380" y="21590"/>
                </a:lnTo>
                <a:lnTo>
                  <a:pt x="9371330" y="17780"/>
                </a:lnTo>
                <a:lnTo>
                  <a:pt x="9351009" y="12700"/>
                </a:lnTo>
                <a:lnTo>
                  <a:pt x="9305291" y="5080"/>
                </a:lnTo>
                <a:lnTo>
                  <a:pt x="9253220" y="0"/>
                </a:lnTo>
                <a:lnTo>
                  <a:pt x="9051291" y="5080"/>
                </a:lnTo>
                <a:lnTo>
                  <a:pt x="8934450" y="10160"/>
                </a:lnTo>
                <a:lnTo>
                  <a:pt x="8916670" y="12700"/>
                </a:lnTo>
                <a:lnTo>
                  <a:pt x="8898890" y="15240"/>
                </a:lnTo>
                <a:lnTo>
                  <a:pt x="8830310" y="21590"/>
                </a:lnTo>
                <a:lnTo>
                  <a:pt x="8813800" y="24130"/>
                </a:lnTo>
                <a:lnTo>
                  <a:pt x="8797290" y="27940"/>
                </a:lnTo>
                <a:lnTo>
                  <a:pt x="8719820" y="34290"/>
                </a:lnTo>
                <a:lnTo>
                  <a:pt x="8702040" y="36830"/>
                </a:lnTo>
                <a:lnTo>
                  <a:pt x="8684260" y="40640"/>
                </a:lnTo>
                <a:lnTo>
                  <a:pt x="8613140" y="46990"/>
                </a:lnTo>
                <a:lnTo>
                  <a:pt x="8594090" y="49530"/>
                </a:lnTo>
                <a:lnTo>
                  <a:pt x="8573770" y="53340"/>
                </a:lnTo>
                <a:lnTo>
                  <a:pt x="8519160" y="57150"/>
                </a:lnTo>
                <a:lnTo>
                  <a:pt x="8263890" y="60960"/>
                </a:lnTo>
                <a:lnTo>
                  <a:pt x="8242300" y="63500"/>
                </a:lnTo>
                <a:lnTo>
                  <a:pt x="8200390" y="68580"/>
                </a:lnTo>
                <a:lnTo>
                  <a:pt x="7909560" y="72390"/>
                </a:lnTo>
                <a:lnTo>
                  <a:pt x="6659880" y="72390"/>
                </a:lnTo>
                <a:lnTo>
                  <a:pt x="6612890" y="68580"/>
                </a:lnTo>
                <a:lnTo>
                  <a:pt x="6565900" y="63500"/>
                </a:lnTo>
                <a:lnTo>
                  <a:pt x="6269990" y="59690"/>
                </a:lnTo>
                <a:lnTo>
                  <a:pt x="6055360" y="55880"/>
                </a:lnTo>
                <a:lnTo>
                  <a:pt x="6007100" y="52070"/>
                </a:lnTo>
                <a:lnTo>
                  <a:pt x="5915660" y="58420"/>
                </a:lnTo>
                <a:lnTo>
                  <a:pt x="5629910" y="59690"/>
                </a:lnTo>
                <a:lnTo>
                  <a:pt x="5488940" y="63500"/>
                </a:lnTo>
                <a:lnTo>
                  <a:pt x="5444490" y="68580"/>
                </a:lnTo>
                <a:lnTo>
                  <a:pt x="5163820" y="72390"/>
                </a:lnTo>
                <a:lnTo>
                  <a:pt x="4925060" y="76200"/>
                </a:lnTo>
                <a:lnTo>
                  <a:pt x="4875530" y="81280"/>
                </a:lnTo>
                <a:lnTo>
                  <a:pt x="4593590" y="85090"/>
                </a:lnTo>
                <a:lnTo>
                  <a:pt x="4108450" y="85090"/>
                </a:lnTo>
                <a:lnTo>
                  <a:pt x="4061460" y="88900"/>
                </a:lnTo>
                <a:lnTo>
                  <a:pt x="4013200" y="92710"/>
                </a:lnTo>
                <a:lnTo>
                  <a:pt x="3752850" y="97790"/>
                </a:lnTo>
                <a:lnTo>
                  <a:pt x="3630930" y="101600"/>
                </a:lnTo>
                <a:lnTo>
                  <a:pt x="3581400" y="106680"/>
                </a:lnTo>
                <a:lnTo>
                  <a:pt x="3365500" y="111760"/>
                </a:lnTo>
                <a:lnTo>
                  <a:pt x="3342640" y="114300"/>
                </a:lnTo>
                <a:lnTo>
                  <a:pt x="3298190" y="119380"/>
                </a:lnTo>
                <a:lnTo>
                  <a:pt x="3009900" y="124460"/>
                </a:lnTo>
                <a:lnTo>
                  <a:pt x="2987040" y="127000"/>
                </a:lnTo>
                <a:lnTo>
                  <a:pt x="2942590" y="132080"/>
                </a:lnTo>
                <a:lnTo>
                  <a:pt x="2650490" y="137160"/>
                </a:lnTo>
                <a:lnTo>
                  <a:pt x="2626360" y="139700"/>
                </a:lnTo>
                <a:lnTo>
                  <a:pt x="2578100" y="144780"/>
                </a:lnTo>
                <a:lnTo>
                  <a:pt x="2283460" y="148590"/>
                </a:lnTo>
                <a:lnTo>
                  <a:pt x="2078990" y="152400"/>
                </a:lnTo>
                <a:lnTo>
                  <a:pt x="2032000" y="157480"/>
                </a:lnTo>
                <a:lnTo>
                  <a:pt x="1940560" y="156210"/>
                </a:lnTo>
                <a:lnTo>
                  <a:pt x="1892300" y="152400"/>
                </a:lnTo>
                <a:lnTo>
                  <a:pt x="1601470" y="148590"/>
                </a:lnTo>
                <a:lnTo>
                  <a:pt x="1139190" y="148590"/>
                </a:lnTo>
                <a:lnTo>
                  <a:pt x="1097280" y="144780"/>
                </a:lnTo>
                <a:lnTo>
                  <a:pt x="1059180" y="139700"/>
                </a:lnTo>
                <a:lnTo>
                  <a:pt x="817880" y="134620"/>
                </a:lnTo>
                <a:lnTo>
                  <a:pt x="797560" y="132080"/>
                </a:lnTo>
                <a:lnTo>
                  <a:pt x="758190" y="127000"/>
                </a:lnTo>
                <a:lnTo>
                  <a:pt x="580390" y="121920"/>
                </a:lnTo>
                <a:lnTo>
                  <a:pt x="562610" y="119380"/>
                </a:lnTo>
                <a:lnTo>
                  <a:pt x="527050" y="114300"/>
                </a:lnTo>
                <a:lnTo>
                  <a:pt x="242570" y="110490"/>
                </a:lnTo>
                <a:lnTo>
                  <a:pt x="176530" y="114300"/>
                </a:lnTo>
                <a:lnTo>
                  <a:pt x="140970" y="119380"/>
                </a:lnTo>
                <a:lnTo>
                  <a:pt x="74930" y="123190"/>
                </a:lnTo>
                <a:lnTo>
                  <a:pt x="55880" y="125730"/>
                </a:lnTo>
                <a:lnTo>
                  <a:pt x="0" y="135890"/>
                </a:ln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" name="Google Shape;101;p1"/>
          <p:cNvGrpSpPr/>
          <p:nvPr/>
        </p:nvGrpSpPr>
        <p:grpSpPr>
          <a:xfrm>
            <a:off x="0" y="3200400"/>
            <a:ext cx="322581" cy="330201"/>
            <a:chOff x="0" y="3200400"/>
            <a:chExt cx="322581" cy="330201"/>
          </a:xfrm>
        </p:grpSpPr>
        <p:sp>
          <p:nvSpPr>
            <p:cNvPr id="102" name="Google Shape;102;p1"/>
            <p:cNvSpPr/>
            <p:nvPr/>
          </p:nvSpPr>
          <p:spPr>
            <a:xfrm>
              <a:off x="101600" y="3225800"/>
              <a:ext cx="101601" cy="241301"/>
            </a:xfrm>
            <a:custGeom>
              <a:rect b="b" l="l" r="r" t="t"/>
              <a:pathLst>
                <a:path extrusionOk="0" h="241301" w="101601">
                  <a:moveTo>
                    <a:pt x="0" y="0"/>
                  </a:moveTo>
                  <a:lnTo>
                    <a:pt x="17780" y="53340"/>
                  </a:lnTo>
                  <a:lnTo>
                    <a:pt x="22860" y="64770"/>
                  </a:lnTo>
                  <a:lnTo>
                    <a:pt x="29210" y="77470"/>
                  </a:lnTo>
                  <a:lnTo>
                    <a:pt x="36830" y="90170"/>
                  </a:lnTo>
                  <a:lnTo>
                    <a:pt x="43180" y="102870"/>
                  </a:lnTo>
                  <a:lnTo>
                    <a:pt x="48260" y="118110"/>
                  </a:lnTo>
                  <a:lnTo>
                    <a:pt x="53340" y="133350"/>
                  </a:lnTo>
                  <a:lnTo>
                    <a:pt x="59690" y="148590"/>
                  </a:lnTo>
                  <a:lnTo>
                    <a:pt x="66040" y="162560"/>
                  </a:lnTo>
                  <a:lnTo>
                    <a:pt x="73660" y="176530"/>
                  </a:lnTo>
                  <a:lnTo>
                    <a:pt x="80010" y="189230"/>
                  </a:lnTo>
                  <a:lnTo>
                    <a:pt x="86360" y="201930"/>
                  </a:lnTo>
                  <a:lnTo>
                    <a:pt x="101600" y="2413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38100" y="3200400"/>
              <a:ext cx="203201" cy="330201"/>
            </a:xfrm>
            <a:custGeom>
              <a:rect b="b" l="l" r="r" t="t"/>
              <a:pathLst>
                <a:path extrusionOk="0" h="330201" w="203201">
                  <a:moveTo>
                    <a:pt x="203200" y="0"/>
                  </a:moveTo>
                  <a:lnTo>
                    <a:pt x="196850" y="20320"/>
                  </a:lnTo>
                  <a:lnTo>
                    <a:pt x="191770" y="30480"/>
                  </a:lnTo>
                  <a:lnTo>
                    <a:pt x="185420" y="41910"/>
                  </a:lnTo>
                  <a:lnTo>
                    <a:pt x="179070" y="53340"/>
                  </a:lnTo>
                  <a:lnTo>
                    <a:pt x="171450" y="66040"/>
                  </a:lnTo>
                  <a:lnTo>
                    <a:pt x="156210" y="96520"/>
                  </a:lnTo>
                  <a:lnTo>
                    <a:pt x="148590" y="110490"/>
                  </a:lnTo>
                  <a:lnTo>
                    <a:pt x="143510" y="124460"/>
                  </a:lnTo>
                  <a:lnTo>
                    <a:pt x="137160" y="138430"/>
                  </a:lnTo>
                  <a:lnTo>
                    <a:pt x="130810" y="149860"/>
                  </a:lnTo>
                  <a:lnTo>
                    <a:pt x="124460" y="160020"/>
                  </a:lnTo>
                  <a:lnTo>
                    <a:pt x="86360" y="212090"/>
                  </a:lnTo>
                  <a:lnTo>
                    <a:pt x="66040" y="238760"/>
                  </a:lnTo>
                  <a:lnTo>
                    <a:pt x="57150" y="252730"/>
                  </a:lnTo>
                  <a:lnTo>
                    <a:pt x="48260" y="264160"/>
                  </a:lnTo>
                  <a:lnTo>
                    <a:pt x="39370" y="275590"/>
                  </a:lnTo>
                  <a:lnTo>
                    <a:pt x="0" y="3302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0" y="3390900"/>
              <a:ext cx="322581" cy="25401"/>
            </a:xfrm>
            <a:custGeom>
              <a:rect b="b" l="l" r="r" t="t"/>
              <a:pathLst>
                <a:path extrusionOk="0" h="25401" w="322581">
                  <a:moveTo>
                    <a:pt x="88900" y="0"/>
                  </a:moveTo>
                  <a:lnTo>
                    <a:pt x="160020" y="0"/>
                  </a:lnTo>
                  <a:lnTo>
                    <a:pt x="175260" y="1270"/>
                  </a:lnTo>
                  <a:lnTo>
                    <a:pt x="191770" y="3810"/>
                  </a:lnTo>
                  <a:lnTo>
                    <a:pt x="208280" y="6350"/>
                  </a:lnTo>
                  <a:lnTo>
                    <a:pt x="224790" y="8890"/>
                  </a:lnTo>
                  <a:lnTo>
                    <a:pt x="241300" y="10160"/>
                  </a:lnTo>
                  <a:lnTo>
                    <a:pt x="259080" y="11430"/>
                  </a:lnTo>
                  <a:lnTo>
                    <a:pt x="295910" y="11430"/>
                  </a:lnTo>
                  <a:lnTo>
                    <a:pt x="316230" y="12700"/>
                  </a:lnTo>
                  <a:lnTo>
                    <a:pt x="322580" y="12700"/>
                  </a:lnTo>
                  <a:lnTo>
                    <a:pt x="318770" y="12700"/>
                  </a:lnTo>
                  <a:lnTo>
                    <a:pt x="309880" y="12700"/>
                  </a:lnTo>
                  <a:lnTo>
                    <a:pt x="295910" y="13970"/>
                  </a:lnTo>
                  <a:lnTo>
                    <a:pt x="256540" y="19050"/>
                  </a:lnTo>
                  <a:lnTo>
                    <a:pt x="236220" y="21590"/>
                  </a:lnTo>
                  <a:lnTo>
                    <a:pt x="215900" y="22860"/>
                  </a:lnTo>
                  <a:lnTo>
                    <a:pt x="175260" y="24130"/>
                  </a:lnTo>
                  <a:lnTo>
                    <a:pt x="118110" y="25400"/>
                  </a:lnTo>
                  <a:lnTo>
                    <a:pt x="40640" y="25400"/>
                  </a:lnTo>
                  <a:lnTo>
                    <a:pt x="0" y="127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5" name="Google Shape;105;p1"/>
          <p:cNvCxnSpPr/>
          <p:nvPr/>
        </p:nvCxnSpPr>
        <p:spPr>
          <a:xfrm flipH="1">
            <a:off x="1320800" y="1270000"/>
            <a:ext cx="330200" cy="7620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  <p:cxnSp>
        <p:nvCxnSpPr>
          <p:cNvPr id="106" name="Google Shape;106;p1"/>
          <p:cNvCxnSpPr/>
          <p:nvPr/>
        </p:nvCxnSpPr>
        <p:spPr>
          <a:xfrm>
            <a:off x="2336292" y="5122418"/>
            <a:ext cx="249428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0"/>
          <p:cNvSpPr txBox="1"/>
          <p:nvPr/>
        </p:nvSpPr>
        <p:spPr>
          <a:xfrm>
            <a:off x="850900" y="493025"/>
            <a:ext cx="4014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Draw the Lewis dot</a:t>
            </a:r>
            <a:endParaRPr sz="3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0"/>
          <p:cNvSpPr txBox="1"/>
          <p:nvPr/>
        </p:nvSpPr>
        <p:spPr>
          <a:xfrm>
            <a:off x="4865875" y="493020"/>
            <a:ext cx="2116200" cy="8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CaCl</a:t>
            </a:r>
            <a:r>
              <a:rPr lang="en-US" sz="2500"/>
              <a:t>2</a:t>
            </a:r>
            <a:endParaRPr baseline="-25000"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1"/>
          <p:cNvSpPr txBox="1"/>
          <p:nvPr/>
        </p:nvSpPr>
        <p:spPr>
          <a:xfrm>
            <a:off x="1457175" y="175850"/>
            <a:ext cx="41148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Lewis dot for</a:t>
            </a:r>
            <a:endParaRPr sz="3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1"/>
          <p:cNvSpPr txBox="1"/>
          <p:nvPr/>
        </p:nvSpPr>
        <p:spPr>
          <a:xfrm>
            <a:off x="4071150" y="145100"/>
            <a:ext cx="55371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potassium oxide</a:t>
            </a:r>
            <a:endParaRPr sz="3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2"/>
          <p:cNvSpPr txBox="1"/>
          <p:nvPr/>
        </p:nvSpPr>
        <p:spPr>
          <a:xfrm>
            <a:off x="1485900" y="241300"/>
            <a:ext cx="449580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Magnesium</a:t>
            </a:r>
            <a:endParaRPr sz="4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2"/>
          <p:cNvSpPr txBox="1"/>
          <p:nvPr/>
        </p:nvSpPr>
        <p:spPr>
          <a:xfrm>
            <a:off x="5257800" y="165100"/>
            <a:ext cx="3352800" cy="846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sulfide</a:t>
            </a:r>
            <a:endParaRPr sz="4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3"/>
          <p:cNvSpPr txBox="1"/>
          <p:nvPr/>
        </p:nvSpPr>
        <p:spPr>
          <a:xfrm>
            <a:off x="1193800" y="279400"/>
            <a:ext cx="5664200" cy="56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Covalent Compounds</a:t>
            </a:r>
            <a:endParaRPr sz="3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3"/>
          <p:cNvSpPr/>
          <p:nvPr/>
        </p:nvSpPr>
        <p:spPr>
          <a:xfrm>
            <a:off x="1778000" y="977900"/>
            <a:ext cx="12701" cy="12701"/>
          </a:xfrm>
          <a:custGeom>
            <a:rect b="b" l="l" r="r" t="t"/>
            <a:pathLst>
              <a:path extrusionOk="0" h="12701" w="12701">
                <a:moveTo>
                  <a:pt x="0" y="0"/>
                </a:moveTo>
                <a:lnTo>
                  <a:pt x="12700" y="1270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3"/>
          <p:cNvSpPr txBox="1"/>
          <p:nvPr/>
        </p:nvSpPr>
        <p:spPr>
          <a:xfrm>
            <a:off x="1612900" y="876300"/>
            <a:ext cx="5994400" cy="661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share pairs of e-</a:t>
            </a:r>
            <a:endParaRPr sz="3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3"/>
          <p:cNvSpPr txBox="1"/>
          <p:nvPr/>
        </p:nvSpPr>
        <p:spPr>
          <a:xfrm>
            <a:off x="381000" y="1612900"/>
            <a:ext cx="90678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called molecules (molecular solid)</a:t>
            </a:r>
            <a:endParaRPr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3"/>
          <p:cNvSpPr txBox="1"/>
          <p:nvPr/>
        </p:nvSpPr>
        <p:spPr>
          <a:xfrm>
            <a:off x="292100" y="2425700"/>
            <a:ext cx="36831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en-US" sz="2700">
                <a:solidFill>
                  <a:srgbClr val="4B0082"/>
                </a:solidFill>
                <a:latin typeface="Arial"/>
                <a:ea typeface="Arial"/>
                <a:cs typeface="Arial"/>
                <a:sym typeface="Arial"/>
              </a:rPr>
              <a:t> Polar Bonds</a:t>
            </a:r>
            <a:endParaRPr sz="2700">
              <a:solidFill>
                <a:srgbClr val="4B00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3"/>
          <p:cNvSpPr txBox="1"/>
          <p:nvPr/>
        </p:nvSpPr>
        <p:spPr>
          <a:xfrm>
            <a:off x="3403600" y="2374900"/>
            <a:ext cx="41910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700">
                <a:solidFill>
                  <a:srgbClr val="009300"/>
                </a:solidFill>
                <a:latin typeface="Arial"/>
                <a:ea typeface="Arial"/>
                <a:cs typeface="Arial"/>
                <a:sym typeface="Arial"/>
              </a:rPr>
              <a:t>Non Polar Bonds</a:t>
            </a:r>
            <a:endParaRPr sz="2700">
              <a:solidFill>
                <a:srgbClr val="009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5" name="Google Shape;265;p13"/>
          <p:cNvGrpSpPr/>
          <p:nvPr/>
        </p:nvGrpSpPr>
        <p:grpSpPr>
          <a:xfrm>
            <a:off x="2635882" y="3009813"/>
            <a:ext cx="2386331" cy="304801"/>
            <a:chOff x="2338070" y="3048000"/>
            <a:chExt cx="2386331" cy="304801"/>
          </a:xfrm>
        </p:grpSpPr>
        <p:sp>
          <p:nvSpPr>
            <p:cNvPr id="266" name="Google Shape;266;p13"/>
            <p:cNvSpPr/>
            <p:nvPr/>
          </p:nvSpPr>
          <p:spPr>
            <a:xfrm>
              <a:off x="2338070" y="3048000"/>
              <a:ext cx="138431" cy="304801"/>
            </a:xfrm>
            <a:custGeom>
              <a:rect b="b" l="l" r="r" t="t"/>
              <a:pathLst>
                <a:path extrusionOk="0" h="304801" w="138431">
                  <a:moveTo>
                    <a:pt x="62230" y="0"/>
                  </a:moveTo>
                  <a:lnTo>
                    <a:pt x="76200" y="0"/>
                  </a:lnTo>
                  <a:lnTo>
                    <a:pt x="78740" y="1270"/>
                  </a:lnTo>
                  <a:lnTo>
                    <a:pt x="78740" y="3810"/>
                  </a:lnTo>
                  <a:lnTo>
                    <a:pt x="77470" y="6350"/>
                  </a:lnTo>
                  <a:lnTo>
                    <a:pt x="76200" y="12700"/>
                  </a:lnTo>
                  <a:lnTo>
                    <a:pt x="76200" y="21590"/>
                  </a:lnTo>
                  <a:lnTo>
                    <a:pt x="76200" y="31750"/>
                  </a:lnTo>
                  <a:lnTo>
                    <a:pt x="73660" y="40640"/>
                  </a:lnTo>
                  <a:lnTo>
                    <a:pt x="71120" y="49530"/>
                  </a:lnTo>
                  <a:lnTo>
                    <a:pt x="68580" y="58420"/>
                  </a:lnTo>
                  <a:lnTo>
                    <a:pt x="66040" y="69850"/>
                  </a:lnTo>
                  <a:lnTo>
                    <a:pt x="64770" y="83820"/>
                  </a:lnTo>
                  <a:lnTo>
                    <a:pt x="63500" y="97790"/>
                  </a:lnTo>
                  <a:lnTo>
                    <a:pt x="62230" y="113030"/>
                  </a:lnTo>
                  <a:lnTo>
                    <a:pt x="59690" y="129540"/>
                  </a:lnTo>
                  <a:lnTo>
                    <a:pt x="55880" y="144780"/>
                  </a:lnTo>
                  <a:lnTo>
                    <a:pt x="44450" y="208280"/>
                  </a:lnTo>
                  <a:lnTo>
                    <a:pt x="39370" y="220980"/>
                  </a:lnTo>
                  <a:lnTo>
                    <a:pt x="33020" y="226060"/>
                  </a:lnTo>
                  <a:lnTo>
                    <a:pt x="25400" y="227330"/>
                  </a:lnTo>
                  <a:lnTo>
                    <a:pt x="19050" y="222250"/>
                  </a:lnTo>
                  <a:lnTo>
                    <a:pt x="13970" y="213360"/>
                  </a:lnTo>
                  <a:lnTo>
                    <a:pt x="8890" y="200660"/>
                  </a:lnTo>
                  <a:lnTo>
                    <a:pt x="5080" y="199390"/>
                  </a:lnTo>
                  <a:lnTo>
                    <a:pt x="3810" y="203200"/>
                  </a:lnTo>
                  <a:lnTo>
                    <a:pt x="1270" y="212090"/>
                  </a:lnTo>
                  <a:lnTo>
                    <a:pt x="1270" y="224790"/>
                  </a:lnTo>
                  <a:lnTo>
                    <a:pt x="0" y="240030"/>
                  </a:lnTo>
                  <a:lnTo>
                    <a:pt x="0" y="257810"/>
                  </a:lnTo>
                  <a:lnTo>
                    <a:pt x="1270" y="271780"/>
                  </a:lnTo>
                  <a:lnTo>
                    <a:pt x="2540" y="284480"/>
                  </a:lnTo>
                  <a:lnTo>
                    <a:pt x="6350" y="294640"/>
                  </a:lnTo>
                  <a:lnTo>
                    <a:pt x="10160" y="300990"/>
                  </a:lnTo>
                  <a:lnTo>
                    <a:pt x="16510" y="303530"/>
                  </a:lnTo>
                  <a:lnTo>
                    <a:pt x="22860" y="304800"/>
                  </a:lnTo>
                  <a:lnTo>
                    <a:pt x="30480" y="303530"/>
                  </a:lnTo>
                  <a:lnTo>
                    <a:pt x="38100" y="300990"/>
                  </a:lnTo>
                  <a:lnTo>
                    <a:pt x="45720" y="298450"/>
                  </a:lnTo>
                  <a:lnTo>
                    <a:pt x="57150" y="293370"/>
                  </a:lnTo>
                  <a:lnTo>
                    <a:pt x="85090" y="280670"/>
                  </a:lnTo>
                  <a:lnTo>
                    <a:pt x="95250" y="274320"/>
                  </a:lnTo>
                  <a:lnTo>
                    <a:pt x="104140" y="269240"/>
                  </a:lnTo>
                  <a:lnTo>
                    <a:pt x="138430" y="254000"/>
                  </a:lnTo>
                </a:path>
              </a:pathLst>
            </a:custGeom>
            <a:noFill/>
            <a:ln cap="flat" cmpd="sng" w="38100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4541520" y="3110230"/>
              <a:ext cx="182881" cy="219711"/>
            </a:xfrm>
            <a:custGeom>
              <a:rect b="b" l="l" r="r" t="t"/>
              <a:pathLst>
                <a:path extrusionOk="0" h="219711" w="182881">
                  <a:moveTo>
                    <a:pt x="144780" y="13970"/>
                  </a:moveTo>
                  <a:lnTo>
                    <a:pt x="158750" y="0"/>
                  </a:lnTo>
                  <a:lnTo>
                    <a:pt x="162560" y="1270"/>
                  </a:lnTo>
                  <a:lnTo>
                    <a:pt x="165100" y="5080"/>
                  </a:lnTo>
                  <a:lnTo>
                    <a:pt x="166370" y="12700"/>
                  </a:lnTo>
                  <a:lnTo>
                    <a:pt x="165100" y="20320"/>
                  </a:lnTo>
                  <a:lnTo>
                    <a:pt x="161290" y="27940"/>
                  </a:lnTo>
                  <a:lnTo>
                    <a:pt x="134620" y="67310"/>
                  </a:lnTo>
                  <a:lnTo>
                    <a:pt x="125730" y="78740"/>
                  </a:lnTo>
                  <a:lnTo>
                    <a:pt x="114300" y="91440"/>
                  </a:lnTo>
                  <a:lnTo>
                    <a:pt x="104140" y="104140"/>
                  </a:lnTo>
                  <a:lnTo>
                    <a:pt x="95250" y="114300"/>
                  </a:lnTo>
                  <a:lnTo>
                    <a:pt x="87630" y="124460"/>
                  </a:lnTo>
                  <a:lnTo>
                    <a:pt x="81280" y="134620"/>
                  </a:lnTo>
                  <a:lnTo>
                    <a:pt x="77470" y="142240"/>
                  </a:lnTo>
                  <a:lnTo>
                    <a:pt x="73660" y="148590"/>
                  </a:lnTo>
                  <a:lnTo>
                    <a:pt x="72390" y="154940"/>
                  </a:lnTo>
                  <a:lnTo>
                    <a:pt x="71120" y="152400"/>
                  </a:lnTo>
                  <a:lnTo>
                    <a:pt x="69850" y="146050"/>
                  </a:lnTo>
                  <a:lnTo>
                    <a:pt x="69850" y="135890"/>
                  </a:lnTo>
                  <a:lnTo>
                    <a:pt x="66040" y="129540"/>
                  </a:lnTo>
                  <a:lnTo>
                    <a:pt x="60960" y="124460"/>
                  </a:lnTo>
                  <a:lnTo>
                    <a:pt x="55880" y="121920"/>
                  </a:lnTo>
                  <a:lnTo>
                    <a:pt x="48260" y="121920"/>
                  </a:lnTo>
                  <a:lnTo>
                    <a:pt x="40640" y="125730"/>
                  </a:lnTo>
                  <a:lnTo>
                    <a:pt x="33020" y="130810"/>
                  </a:lnTo>
                  <a:lnTo>
                    <a:pt x="26670" y="138430"/>
                  </a:lnTo>
                  <a:lnTo>
                    <a:pt x="20320" y="147320"/>
                  </a:lnTo>
                  <a:lnTo>
                    <a:pt x="15240" y="158750"/>
                  </a:lnTo>
                  <a:lnTo>
                    <a:pt x="10160" y="168910"/>
                  </a:lnTo>
                  <a:lnTo>
                    <a:pt x="6350" y="181610"/>
                  </a:lnTo>
                  <a:lnTo>
                    <a:pt x="1270" y="193040"/>
                  </a:lnTo>
                  <a:lnTo>
                    <a:pt x="0" y="201930"/>
                  </a:lnTo>
                  <a:lnTo>
                    <a:pt x="0" y="210820"/>
                  </a:lnTo>
                  <a:lnTo>
                    <a:pt x="1270" y="217170"/>
                  </a:lnTo>
                  <a:lnTo>
                    <a:pt x="8890" y="219710"/>
                  </a:lnTo>
                  <a:lnTo>
                    <a:pt x="19050" y="219710"/>
                  </a:lnTo>
                  <a:lnTo>
                    <a:pt x="30480" y="219710"/>
                  </a:lnTo>
                  <a:lnTo>
                    <a:pt x="41910" y="218440"/>
                  </a:lnTo>
                  <a:lnTo>
                    <a:pt x="62230" y="217170"/>
                  </a:lnTo>
                  <a:lnTo>
                    <a:pt x="73660" y="215900"/>
                  </a:lnTo>
                  <a:lnTo>
                    <a:pt x="87630" y="213360"/>
                  </a:lnTo>
                  <a:lnTo>
                    <a:pt x="102870" y="210820"/>
                  </a:lnTo>
                  <a:lnTo>
                    <a:pt x="116840" y="208280"/>
                  </a:lnTo>
                  <a:lnTo>
                    <a:pt x="130810" y="207010"/>
                  </a:lnTo>
                  <a:lnTo>
                    <a:pt x="182880" y="204470"/>
                  </a:lnTo>
                </a:path>
              </a:pathLst>
            </a:custGeom>
            <a:noFill/>
            <a:ln cap="flat" cmpd="sng" w="38100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8" name="Google Shape;268;p13"/>
          <p:cNvSpPr txBox="1"/>
          <p:nvPr/>
        </p:nvSpPr>
        <p:spPr>
          <a:xfrm>
            <a:off x="3403600" y="3378200"/>
            <a:ext cx="1981200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diff </a:t>
            </a:r>
            <a:r>
              <a:rPr lang="en-US" sz="22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endParaRPr sz="22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3"/>
          <p:cNvSpPr txBox="1"/>
          <p:nvPr/>
        </p:nvSpPr>
        <p:spPr>
          <a:xfrm>
            <a:off x="4965700" y="3365500"/>
            <a:ext cx="11176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0.4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3"/>
          <p:cNvSpPr txBox="1"/>
          <p:nvPr/>
        </p:nvSpPr>
        <p:spPr>
          <a:xfrm>
            <a:off x="1320800" y="3390900"/>
            <a:ext cx="164896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0.5-1.7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3"/>
          <p:cNvSpPr txBox="1"/>
          <p:nvPr/>
        </p:nvSpPr>
        <p:spPr>
          <a:xfrm>
            <a:off x="266700" y="3860800"/>
            <a:ext cx="83820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3"/>
          <p:cNvSpPr txBox="1"/>
          <p:nvPr/>
        </p:nvSpPr>
        <p:spPr>
          <a:xfrm>
            <a:off x="546100" y="3810000"/>
            <a:ext cx="2511552" cy="538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Polar</a:t>
            </a:r>
            <a:r>
              <a:rPr lang="en-US" sz="2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&amp;</a:t>
            </a:r>
            <a:endParaRPr sz="2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3"/>
          <p:cNvSpPr txBox="1"/>
          <p:nvPr/>
        </p:nvSpPr>
        <p:spPr>
          <a:xfrm>
            <a:off x="2438400" y="3797300"/>
            <a:ext cx="309626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000">
                <a:solidFill>
                  <a:srgbClr val="009300"/>
                </a:solidFill>
                <a:latin typeface="Arial"/>
                <a:ea typeface="Arial"/>
                <a:cs typeface="Arial"/>
                <a:sym typeface="Arial"/>
              </a:rPr>
              <a:t>Non Polar</a:t>
            </a:r>
            <a:endParaRPr sz="3000">
              <a:solidFill>
                <a:srgbClr val="009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13"/>
          <p:cNvSpPr txBox="1"/>
          <p:nvPr/>
        </p:nvSpPr>
        <p:spPr>
          <a:xfrm>
            <a:off x="1231900" y="4330700"/>
            <a:ext cx="2535936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asymmetrical</a:t>
            </a:r>
            <a:endParaRPr sz="21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13"/>
          <p:cNvSpPr txBox="1"/>
          <p:nvPr/>
        </p:nvSpPr>
        <p:spPr>
          <a:xfrm>
            <a:off x="1219200" y="4686300"/>
            <a:ext cx="149402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charge</a:t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3"/>
          <p:cNvSpPr txBox="1"/>
          <p:nvPr/>
        </p:nvSpPr>
        <p:spPr>
          <a:xfrm>
            <a:off x="1219200" y="4991100"/>
            <a:ext cx="2154936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distribution</a:t>
            </a:r>
            <a:endParaRPr sz="21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3"/>
          <p:cNvSpPr txBox="1"/>
          <p:nvPr/>
        </p:nvSpPr>
        <p:spPr>
          <a:xfrm>
            <a:off x="3340100" y="4546600"/>
            <a:ext cx="63500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>
                <a:solidFill>
                  <a:srgbClr val="009300"/>
                </a:solidFill>
                <a:latin typeface="Arial"/>
                <a:ea typeface="Arial"/>
                <a:cs typeface="Arial"/>
                <a:sym typeface="Arial"/>
              </a:rPr>
              <a:t>symmetrical charge distribution</a:t>
            </a:r>
            <a:endParaRPr sz="2400">
              <a:solidFill>
                <a:srgbClr val="009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3"/>
          <p:cNvSpPr txBox="1"/>
          <p:nvPr/>
        </p:nvSpPr>
        <p:spPr>
          <a:xfrm>
            <a:off x="5118100" y="3822700"/>
            <a:ext cx="26670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9300"/>
                </a:solidFill>
                <a:latin typeface="Arial"/>
                <a:ea typeface="Arial"/>
                <a:cs typeface="Arial"/>
                <a:sym typeface="Arial"/>
              </a:rPr>
              <a:t>Molecules</a:t>
            </a:r>
            <a:endParaRPr sz="2700">
              <a:solidFill>
                <a:srgbClr val="009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3"/>
          <p:cNvSpPr txBox="1"/>
          <p:nvPr/>
        </p:nvSpPr>
        <p:spPr>
          <a:xfrm>
            <a:off x="419100" y="5753100"/>
            <a:ext cx="9194800" cy="13388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 A molecule can be non polar with  ​polar bonds but a molecule can not be  ​polar with non polar bonds.  ex/ CF</a:t>
            </a:r>
            <a:r>
              <a:rPr b="1" lang="en-US" sz="2100"/>
              <a:t>4</a:t>
            </a:r>
            <a:r>
              <a:rPr b="1"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or  ​CO</a:t>
            </a:r>
            <a:r>
              <a:rPr b="1" lang="en-U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1" baseline="-25000"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3"/>
          <p:cNvSpPr txBox="1"/>
          <p:nvPr/>
        </p:nvSpPr>
        <p:spPr>
          <a:xfrm>
            <a:off x="165100" y="3429000"/>
            <a:ext cx="14732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diff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3"/>
          <p:cNvSpPr txBox="1"/>
          <p:nvPr/>
        </p:nvSpPr>
        <p:spPr>
          <a:xfrm>
            <a:off x="190500" y="2755900"/>
            <a:ext cx="11938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↳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3"/>
          <p:cNvSpPr/>
          <p:nvPr/>
        </p:nvSpPr>
        <p:spPr>
          <a:xfrm>
            <a:off x="3972560" y="4245610"/>
            <a:ext cx="199391" cy="261621"/>
          </a:xfrm>
          <a:custGeom>
            <a:rect b="b" l="l" r="r" t="t"/>
            <a:pathLst>
              <a:path extrusionOk="0" h="261621" w="199391">
                <a:moveTo>
                  <a:pt x="57150" y="0"/>
                </a:moveTo>
                <a:lnTo>
                  <a:pt x="63500" y="30480"/>
                </a:lnTo>
                <a:lnTo>
                  <a:pt x="69850" y="59690"/>
                </a:lnTo>
                <a:lnTo>
                  <a:pt x="73660" y="73660"/>
                </a:lnTo>
                <a:lnTo>
                  <a:pt x="78740" y="88900"/>
                </a:lnTo>
                <a:lnTo>
                  <a:pt x="83820" y="104140"/>
                </a:lnTo>
                <a:lnTo>
                  <a:pt x="90170" y="119380"/>
                </a:lnTo>
                <a:lnTo>
                  <a:pt x="104140" y="149860"/>
                </a:lnTo>
                <a:lnTo>
                  <a:pt x="111760" y="165100"/>
                </a:lnTo>
                <a:lnTo>
                  <a:pt x="119380" y="179070"/>
                </a:lnTo>
                <a:lnTo>
                  <a:pt x="127000" y="191770"/>
                </a:lnTo>
                <a:lnTo>
                  <a:pt x="134620" y="204470"/>
                </a:lnTo>
                <a:lnTo>
                  <a:pt x="142240" y="210820"/>
                </a:lnTo>
                <a:lnTo>
                  <a:pt x="148590" y="212090"/>
                </a:lnTo>
                <a:lnTo>
                  <a:pt x="156210" y="210820"/>
                </a:lnTo>
                <a:lnTo>
                  <a:pt x="162560" y="205740"/>
                </a:lnTo>
                <a:lnTo>
                  <a:pt x="168910" y="198120"/>
                </a:lnTo>
                <a:lnTo>
                  <a:pt x="173990" y="189230"/>
                </a:lnTo>
                <a:lnTo>
                  <a:pt x="177800" y="180340"/>
                </a:lnTo>
                <a:lnTo>
                  <a:pt x="182880" y="170180"/>
                </a:lnTo>
                <a:lnTo>
                  <a:pt x="186690" y="160020"/>
                </a:lnTo>
                <a:lnTo>
                  <a:pt x="194310" y="137160"/>
                </a:lnTo>
                <a:lnTo>
                  <a:pt x="198120" y="125730"/>
                </a:lnTo>
                <a:lnTo>
                  <a:pt x="199390" y="121920"/>
                </a:lnTo>
                <a:lnTo>
                  <a:pt x="198120" y="128270"/>
                </a:lnTo>
                <a:lnTo>
                  <a:pt x="195580" y="138430"/>
                </a:lnTo>
                <a:lnTo>
                  <a:pt x="189230" y="166370"/>
                </a:lnTo>
                <a:lnTo>
                  <a:pt x="187960" y="180340"/>
                </a:lnTo>
                <a:lnTo>
                  <a:pt x="186690" y="195580"/>
                </a:lnTo>
                <a:lnTo>
                  <a:pt x="185420" y="210820"/>
                </a:lnTo>
                <a:lnTo>
                  <a:pt x="184150" y="241300"/>
                </a:lnTo>
                <a:lnTo>
                  <a:pt x="184150" y="256540"/>
                </a:lnTo>
                <a:lnTo>
                  <a:pt x="180340" y="261620"/>
                </a:lnTo>
                <a:lnTo>
                  <a:pt x="173990" y="260350"/>
                </a:lnTo>
                <a:lnTo>
                  <a:pt x="165100" y="254000"/>
                </a:lnTo>
                <a:lnTo>
                  <a:pt x="157480" y="246380"/>
                </a:lnTo>
                <a:lnTo>
                  <a:pt x="149860" y="236220"/>
                </a:lnTo>
                <a:lnTo>
                  <a:pt x="142240" y="227330"/>
                </a:lnTo>
                <a:lnTo>
                  <a:pt x="132080" y="217170"/>
                </a:lnTo>
                <a:lnTo>
                  <a:pt x="119380" y="209550"/>
                </a:lnTo>
                <a:lnTo>
                  <a:pt x="106680" y="200660"/>
                </a:lnTo>
                <a:lnTo>
                  <a:pt x="95250" y="193040"/>
                </a:lnTo>
                <a:lnTo>
                  <a:pt x="85090" y="184150"/>
                </a:lnTo>
                <a:lnTo>
                  <a:pt x="76200" y="176530"/>
                </a:lnTo>
                <a:lnTo>
                  <a:pt x="67310" y="168910"/>
                </a:lnTo>
                <a:lnTo>
                  <a:pt x="50800" y="153670"/>
                </a:lnTo>
                <a:lnTo>
                  <a:pt x="41910" y="147320"/>
                </a:lnTo>
                <a:lnTo>
                  <a:pt x="31750" y="142240"/>
                </a:lnTo>
                <a:lnTo>
                  <a:pt x="0" y="12700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3"/>
          <p:cNvSpPr txBox="1"/>
          <p:nvPr/>
        </p:nvSpPr>
        <p:spPr>
          <a:xfrm>
            <a:off x="3987800" y="5016500"/>
            <a:ext cx="5740400" cy="538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rgbClr val="009300"/>
                </a:solidFill>
                <a:latin typeface="Arial"/>
                <a:ea typeface="Arial"/>
                <a:cs typeface="Arial"/>
                <a:sym typeface="Arial"/>
              </a:rPr>
              <a:t>the same charged ends</a:t>
            </a:r>
            <a:endParaRPr sz="2900">
              <a:solidFill>
                <a:srgbClr val="009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3"/>
          <p:cNvSpPr/>
          <p:nvPr/>
        </p:nvSpPr>
        <p:spPr>
          <a:xfrm>
            <a:off x="3585210" y="5003800"/>
            <a:ext cx="341631" cy="412751"/>
          </a:xfrm>
          <a:custGeom>
            <a:rect b="b" l="l" r="r" t="t"/>
            <a:pathLst>
              <a:path extrusionOk="0" h="412751" w="341631">
                <a:moveTo>
                  <a:pt x="77470" y="0"/>
                </a:moveTo>
                <a:lnTo>
                  <a:pt x="71120" y="17780"/>
                </a:lnTo>
                <a:lnTo>
                  <a:pt x="68580" y="29210"/>
                </a:lnTo>
                <a:lnTo>
                  <a:pt x="50800" y="106680"/>
                </a:lnTo>
                <a:lnTo>
                  <a:pt x="45720" y="123190"/>
                </a:lnTo>
                <a:lnTo>
                  <a:pt x="39370" y="140970"/>
                </a:lnTo>
                <a:lnTo>
                  <a:pt x="33020" y="158750"/>
                </a:lnTo>
                <a:lnTo>
                  <a:pt x="27940" y="175260"/>
                </a:lnTo>
                <a:lnTo>
                  <a:pt x="22860" y="191770"/>
                </a:lnTo>
                <a:lnTo>
                  <a:pt x="13970" y="223520"/>
                </a:lnTo>
                <a:lnTo>
                  <a:pt x="5080" y="248920"/>
                </a:lnTo>
                <a:lnTo>
                  <a:pt x="2540" y="262890"/>
                </a:lnTo>
                <a:lnTo>
                  <a:pt x="1270" y="276860"/>
                </a:lnTo>
                <a:lnTo>
                  <a:pt x="0" y="292100"/>
                </a:lnTo>
                <a:lnTo>
                  <a:pt x="1270" y="303530"/>
                </a:lnTo>
                <a:lnTo>
                  <a:pt x="5080" y="314960"/>
                </a:lnTo>
                <a:lnTo>
                  <a:pt x="10160" y="325120"/>
                </a:lnTo>
                <a:lnTo>
                  <a:pt x="17780" y="328930"/>
                </a:lnTo>
                <a:lnTo>
                  <a:pt x="25400" y="328930"/>
                </a:lnTo>
                <a:lnTo>
                  <a:pt x="35560" y="326390"/>
                </a:lnTo>
                <a:lnTo>
                  <a:pt x="45720" y="322580"/>
                </a:lnTo>
                <a:lnTo>
                  <a:pt x="67310" y="316230"/>
                </a:lnTo>
                <a:lnTo>
                  <a:pt x="81280" y="312420"/>
                </a:lnTo>
                <a:lnTo>
                  <a:pt x="113030" y="306070"/>
                </a:lnTo>
                <a:lnTo>
                  <a:pt x="129540" y="303530"/>
                </a:lnTo>
                <a:lnTo>
                  <a:pt x="144780" y="300990"/>
                </a:lnTo>
                <a:lnTo>
                  <a:pt x="161290" y="299720"/>
                </a:lnTo>
                <a:lnTo>
                  <a:pt x="176530" y="299720"/>
                </a:lnTo>
                <a:lnTo>
                  <a:pt x="207010" y="298450"/>
                </a:lnTo>
                <a:lnTo>
                  <a:pt x="299720" y="298450"/>
                </a:lnTo>
                <a:lnTo>
                  <a:pt x="306070" y="295910"/>
                </a:lnTo>
                <a:lnTo>
                  <a:pt x="306070" y="290830"/>
                </a:lnTo>
                <a:lnTo>
                  <a:pt x="297180" y="279400"/>
                </a:lnTo>
                <a:lnTo>
                  <a:pt x="292100" y="273050"/>
                </a:lnTo>
                <a:lnTo>
                  <a:pt x="285750" y="266700"/>
                </a:lnTo>
                <a:lnTo>
                  <a:pt x="276860" y="259080"/>
                </a:lnTo>
                <a:lnTo>
                  <a:pt x="267970" y="251460"/>
                </a:lnTo>
                <a:lnTo>
                  <a:pt x="257810" y="243840"/>
                </a:lnTo>
                <a:lnTo>
                  <a:pt x="248920" y="236220"/>
                </a:lnTo>
                <a:lnTo>
                  <a:pt x="240030" y="228600"/>
                </a:lnTo>
                <a:lnTo>
                  <a:pt x="232410" y="220980"/>
                </a:lnTo>
                <a:lnTo>
                  <a:pt x="231140" y="217170"/>
                </a:lnTo>
                <a:lnTo>
                  <a:pt x="236220" y="215900"/>
                </a:lnTo>
                <a:lnTo>
                  <a:pt x="243840" y="217170"/>
                </a:lnTo>
                <a:lnTo>
                  <a:pt x="254000" y="218440"/>
                </a:lnTo>
                <a:lnTo>
                  <a:pt x="264160" y="220980"/>
                </a:lnTo>
                <a:lnTo>
                  <a:pt x="274320" y="223520"/>
                </a:lnTo>
                <a:lnTo>
                  <a:pt x="285750" y="228600"/>
                </a:lnTo>
                <a:lnTo>
                  <a:pt x="295910" y="233680"/>
                </a:lnTo>
                <a:lnTo>
                  <a:pt x="307340" y="240030"/>
                </a:lnTo>
                <a:lnTo>
                  <a:pt x="317500" y="246380"/>
                </a:lnTo>
                <a:lnTo>
                  <a:pt x="326390" y="254000"/>
                </a:lnTo>
                <a:lnTo>
                  <a:pt x="335280" y="260350"/>
                </a:lnTo>
                <a:lnTo>
                  <a:pt x="340360" y="269240"/>
                </a:lnTo>
                <a:lnTo>
                  <a:pt x="341630" y="279400"/>
                </a:lnTo>
                <a:lnTo>
                  <a:pt x="341630" y="289560"/>
                </a:lnTo>
                <a:lnTo>
                  <a:pt x="339090" y="298450"/>
                </a:lnTo>
                <a:lnTo>
                  <a:pt x="335280" y="307340"/>
                </a:lnTo>
                <a:lnTo>
                  <a:pt x="328930" y="316230"/>
                </a:lnTo>
                <a:lnTo>
                  <a:pt x="321310" y="325120"/>
                </a:lnTo>
                <a:lnTo>
                  <a:pt x="312420" y="335280"/>
                </a:lnTo>
                <a:lnTo>
                  <a:pt x="303530" y="345440"/>
                </a:lnTo>
                <a:lnTo>
                  <a:pt x="292100" y="355600"/>
                </a:lnTo>
                <a:lnTo>
                  <a:pt x="279400" y="364490"/>
                </a:lnTo>
                <a:lnTo>
                  <a:pt x="265430" y="373380"/>
                </a:lnTo>
                <a:lnTo>
                  <a:pt x="252730" y="379730"/>
                </a:lnTo>
                <a:lnTo>
                  <a:pt x="240030" y="386080"/>
                </a:lnTo>
                <a:lnTo>
                  <a:pt x="180340" y="41275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5" name="Google Shape;285;p13"/>
          <p:cNvCxnSpPr/>
          <p:nvPr/>
        </p:nvCxnSpPr>
        <p:spPr>
          <a:xfrm>
            <a:off x="1688846" y="918083"/>
            <a:ext cx="68834" cy="390144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6" name="Google Shape;286;p13"/>
          <p:cNvSpPr txBox="1"/>
          <p:nvPr/>
        </p:nvSpPr>
        <p:spPr>
          <a:xfrm>
            <a:off x="6273800" y="2679700"/>
            <a:ext cx="3523615" cy="538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↳ </a:t>
            </a:r>
            <a:r>
              <a:rPr lang="en-US"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equal sharing of e-'s</a:t>
            </a:r>
            <a:endParaRPr sz="15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3"/>
          <p:cNvSpPr txBox="1"/>
          <p:nvPr/>
        </p:nvSpPr>
        <p:spPr>
          <a:xfrm>
            <a:off x="546100" y="3000688"/>
            <a:ext cx="276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unequal sharing of e-'s</a:t>
            </a:r>
            <a:endParaRPr sz="15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4"/>
          <p:cNvSpPr txBox="1"/>
          <p:nvPr/>
        </p:nvSpPr>
        <p:spPr>
          <a:xfrm>
            <a:off x="444500" y="203200"/>
            <a:ext cx="47498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 Poor Conductors</a:t>
            </a:r>
            <a:endParaRPr sz="2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4"/>
          <p:cNvSpPr txBox="1"/>
          <p:nvPr/>
        </p:nvSpPr>
        <p:spPr>
          <a:xfrm>
            <a:off x="241300" y="800100"/>
            <a:ext cx="5537200" cy="56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6-Low Melting points</a:t>
            </a:r>
            <a:endParaRPr sz="3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4"/>
          <p:cNvSpPr txBox="1"/>
          <p:nvPr/>
        </p:nvSpPr>
        <p:spPr>
          <a:xfrm>
            <a:off x="406400" y="1727200"/>
            <a:ext cx="95250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Single Bonds = I pair of e-'s 2 e-'s-</a:t>
            </a:r>
            <a:endParaRPr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4"/>
          <p:cNvSpPr txBox="1"/>
          <p:nvPr/>
        </p:nvSpPr>
        <p:spPr>
          <a:xfrm>
            <a:off x="406400" y="2679700"/>
            <a:ext cx="87884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Double Bonds = 2 Pairs of e-'s or 4 e-'s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4"/>
          <p:cNvSpPr txBox="1"/>
          <p:nvPr/>
        </p:nvSpPr>
        <p:spPr>
          <a:xfrm>
            <a:off x="355600" y="3403600"/>
            <a:ext cx="86106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Triple Bonds = 3 pairs of e-'s or 6 e-'s</a:t>
            </a:r>
            <a:endParaRPr sz="2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4"/>
          <p:cNvSpPr txBox="1"/>
          <p:nvPr/>
        </p:nvSpPr>
        <p:spPr>
          <a:xfrm>
            <a:off x="1270000" y="3987800"/>
            <a:ext cx="74422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↳ carbon and Nitrogen can do this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14"/>
          <p:cNvSpPr/>
          <p:nvPr/>
        </p:nvSpPr>
        <p:spPr>
          <a:xfrm>
            <a:off x="172720" y="1936750"/>
            <a:ext cx="106681" cy="120651"/>
          </a:xfrm>
          <a:custGeom>
            <a:rect b="b" l="l" r="r" t="t"/>
            <a:pathLst>
              <a:path extrusionOk="0" h="120651" w="106681">
                <a:moveTo>
                  <a:pt x="46990" y="13970"/>
                </a:moveTo>
                <a:lnTo>
                  <a:pt x="29210" y="26670"/>
                </a:lnTo>
                <a:lnTo>
                  <a:pt x="20320" y="35560"/>
                </a:lnTo>
                <a:lnTo>
                  <a:pt x="12700" y="45720"/>
                </a:lnTo>
                <a:lnTo>
                  <a:pt x="5080" y="58420"/>
                </a:lnTo>
                <a:lnTo>
                  <a:pt x="1270" y="69850"/>
                </a:lnTo>
                <a:lnTo>
                  <a:pt x="0" y="82550"/>
                </a:lnTo>
                <a:lnTo>
                  <a:pt x="0" y="93980"/>
                </a:lnTo>
                <a:lnTo>
                  <a:pt x="5080" y="102870"/>
                </a:lnTo>
                <a:lnTo>
                  <a:pt x="11430" y="110490"/>
                </a:lnTo>
                <a:lnTo>
                  <a:pt x="19050" y="116840"/>
                </a:lnTo>
                <a:lnTo>
                  <a:pt x="30480" y="119380"/>
                </a:lnTo>
                <a:lnTo>
                  <a:pt x="41910" y="120650"/>
                </a:lnTo>
                <a:lnTo>
                  <a:pt x="54610" y="119380"/>
                </a:lnTo>
                <a:lnTo>
                  <a:pt x="66040" y="115570"/>
                </a:lnTo>
                <a:lnTo>
                  <a:pt x="76200" y="111760"/>
                </a:lnTo>
                <a:lnTo>
                  <a:pt x="86360" y="105410"/>
                </a:lnTo>
                <a:lnTo>
                  <a:pt x="93980" y="97790"/>
                </a:lnTo>
                <a:lnTo>
                  <a:pt x="99060" y="88900"/>
                </a:lnTo>
                <a:lnTo>
                  <a:pt x="105410" y="80010"/>
                </a:lnTo>
                <a:lnTo>
                  <a:pt x="106680" y="71120"/>
                </a:lnTo>
                <a:lnTo>
                  <a:pt x="104140" y="62230"/>
                </a:lnTo>
                <a:lnTo>
                  <a:pt x="100330" y="53340"/>
                </a:lnTo>
                <a:lnTo>
                  <a:pt x="93980" y="46990"/>
                </a:lnTo>
                <a:lnTo>
                  <a:pt x="86360" y="40640"/>
                </a:lnTo>
                <a:lnTo>
                  <a:pt x="77470" y="35560"/>
                </a:lnTo>
                <a:lnTo>
                  <a:pt x="67310" y="34290"/>
                </a:lnTo>
                <a:lnTo>
                  <a:pt x="57150" y="33020"/>
                </a:lnTo>
                <a:lnTo>
                  <a:pt x="45720" y="34290"/>
                </a:lnTo>
                <a:lnTo>
                  <a:pt x="35560" y="38100"/>
                </a:lnTo>
                <a:lnTo>
                  <a:pt x="26670" y="43180"/>
                </a:lnTo>
                <a:lnTo>
                  <a:pt x="19050" y="48260"/>
                </a:lnTo>
                <a:lnTo>
                  <a:pt x="11430" y="55880"/>
                </a:lnTo>
                <a:lnTo>
                  <a:pt x="5080" y="64770"/>
                </a:lnTo>
                <a:lnTo>
                  <a:pt x="0" y="74930"/>
                </a:lnTo>
                <a:lnTo>
                  <a:pt x="0" y="82550"/>
                </a:lnTo>
                <a:lnTo>
                  <a:pt x="5080" y="88900"/>
                </a:lnTo>
                <a:lnTo>
                  <a:pt x="11430" y="95250"/>
                </a:lnTo>
                <a:lnTo>
                  <a:pt x="20320" y="95250"/>
                </a:lnTo>
                <a:lnTo>
                  <a:pt x="31750" y="90170"/>
                </a:lnTo>
                <a:lnTo>
                  <a:pt x="44450" y="83820"/>
                </a:lnTo>
                <a:lnTo>
                  <a:pt x="55880" y="77470"/>
                </a:lnTo>
                <a:lnTo>
                  <a:pt x="66040" y="69850"/>
                </a:lnTo>
                <a:lnTo>
                  <a:pt x="74930" y="63500"/>
                </a:lnTo>
                <a:lnTo>
                  <a:pt x="80010" y="53340"/>
                </a:lnTo>
                <a:lnTo>
                  <a:pt x="81280" y="41910"/>
                </a:lnTo>
                <a:lnTo>
                  <a:pt x="81280" y="27940"/>
                </a:lnTo>
                <a:lnTo>
                  <a:pt x="77470" y="19050"/>
                </a:lnTo>
                <a:lnTo>
                  <a:pt x="71120" y="10160"/>
                </a:lnTo>
                <a:lnTo>
                  <a:pt x="63500" y="3810"/>
                </a:lnTo>
                <a:lnTo>
                  <a:pt x="54610" y="1270"/>
                </a:lnTo>
                <a:lnTo>
                  <a:pt x="44450" y="0"/>
                </a:lnTo>
                <a:lnTo>
                  <a:pt x="34290" y="1270"/>
                </a:lnTo>
                <a:lnTo>
                  <a:pt x="25400" y="5080"/>
                </a:lnTo>
                <a:lnTo>
                  <a:pt x="19050" y="12700"/>
                </a:lnTo>
                <a:lnTo>
                  <a:pt x="12700" y="5969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4"/>
          <p:cNvSpPr/>
          <p:nvPr/>
        </p:nvSpPr>
        <p:spPr>
          <a:xfrm>
            <a:off x="172720" y="2857500"/>
            <a:ext cx="115571" cy="99061"/>
          </a:xfrm>
          <a:custGeom>
            <a:rect b="b" l="l" r="r" t="t"/>
            <a:pathLst>
              <a:path extrusionOk="0" h="99061" w="115571">
                <a:moveTo>
                  <a:pt x="92710" y="0"/>
                </a:moveTo>
                <a:lnTo>
                  <a:pt x="62230" y="6350"/>
                </a:lnTo>
                <a:lnTo>
                  <a:pt x="50800" y="10160"/>
                </a:lnTo>
                <a:lnTo>
                  <a:pt x="40640" y="16510"/>
                </a:lnTo>
                <a:lnTo>
                  <a:pt x="31750" y="21590"/>
                </a:lnTo>
                <a:lnTo>
                  <a:pt x="22860" y="29210"/>
                </a:lnTo>
                <a:lnTo>
                  <a:pt x="13970" y="35560"/>
                </a:lnTo>
                <a:lnTo>
                  <a:pt x="6350" y="43180"/>
                </a:lnTo>
                <a:lnTo>
                  <a:pt x="2540" y="52070"/>
                </a:lnTo>
                <a:lnTo>
                  <a:pt x="0" y="60960"/>
                </a:lnTo>
                <a:lnTo>
                  <a:pt x="1270" y="71120"/>
                </a:lnTo>
                <a:lnTo>
                  <a:pt x="6350" y="78740"/>
                </a:lnTo>
                <a:lnTo>
                  <a:pt x="15240" y="82550"/>
                </a:lnTo>
                <a:lnTo>
                  <a:pt x="25400" y="86360"/>
                </a:lnTo>
                <a:lnTo>
                  <a:pt x="36830" y="85090"/>
                </a:lnTo>
                <a:lnTo>
                  <a:pt x="48260" y="82550"/>
                </a:lnTo>
                <a:lnTo>
                  <a:pt x="58420" y="77470"/>
                </a:lnTo>
                <a:lnTo>
                  <a:pt x="68580" y="72390"/>
                </a:lnTo>
                <a:lnTo>
                  <a:pt x="78740" y="66040"/>
                </a:lnTo>
                <a:lnTo>
                  <a:pt x="87630" y="59690"/>
                </a:lnTo>
                <a:lnTo>
                  <a:pt x="93980" y="50800"/>
                </a:lnTo>
                <a:lnTo>
                  <a:pt x="100330" y="41910"/>
                </a:lnTo>
                <a:lnTo>
                  <a:pt x="105410" y="31750"/>
                </a:lnTo>
                <a:lnTo>
                  <a:pt x="105410" y="24130"/>
                </a:lnTo>
                <a:lnTo>
                  <a:pt x="101600" y="16510"/>
                </a:lnTo>
                <a:lnTo>
                  <a:pt x="93980" y="11430"/>
                </a:lnTo>
                <a:lnTo>
                  <a:pt x="85090" y="8890"/>
                </a:lnTo>
                <a:lnTo>
                  <a:pt x="73660" y="8890"/>
                </a:lnTo>
                <a:lnTo>
                  <a:pt x="60960" y="8890"/>
                </a:lnTo>
                <a:lnTo>
                  <a:pt x="49530" y="13970"/>
                </a:lnTo>
                <a:lnTo>
                  <a:pt x="40640" y="20320"/>
                </a:lnTo>
                <a:lnTo>
                  <a:pt x="30480" y="29210"/>
                </a:lnTo>
                <a:lnTo>
                  <a:pt x="26670" y="39370"/>
                </a:lnTo>
                <a:lnTo>
                  <a:pt x="24130" y="52070"/>
                </a:lnTo>
                <a:lnTo>
                  <a:pt x="24130" y="64770"/>
                </a:lnTo>
                <a:lnTo>
                  <a:pt x="27940" y="74930"/>
                </a:lnTo>
                <a:lnTo>
                  <a:pt x="34290" y="83820"/>
                </a:lnTo>
                <a:lnTo>
                  <a:pt x="41910" y="90170"/>
                </a:lnTo>
                <a:lnTo>
                  <a:pt x="53340" y="93980"/>
                </a:lnTo>
                <a:lnTo>
                  <a:pt x="64770" y="97790"/>
                </a:lnTo>
                <a:lnTo>
                  <a:pt x="78740" y="99060"/>
                </a:lnTo>
                <a:lnTo>
                  <a:pt x="90170" y="97790"/>
                </a:lnTo>
                <a:lnTo>
                  <a:pt x="99060" y="95250"/>
                </a:lnTo>
                <a:lnTo>
                  <a:pt x="109220" y="90170"/>
                </a:lnTo>
                <a:lnTo>
                  <a:pt x="114300" y="82550"/>
                </a:lnTo>
                <a:lnTo>
                  <a:pt x="115570" y="74930"/>
                </a:lnTo>
                <a:lnTo>
                  <a:pt x="115570" y="64770"/>
                </a:lnTo>
                <a:lnTo>
                  <a:pt x="113030" y="55880"/>
                </a:lnTo>
                <a:lnTo>
                  <a:pt x="109220" y="46990"/>
                </a:lnTo>
                <a:lnTo>
                  <a:pt x="104140" y="39370"/>
                </a:lnTo>
                <a:lnTo>
                  <a:pt x="95250" y="34290"/>
                </a:lnTo>
                <a:lnTo>
                  <a:pt x="83820" y="30480"/>
                </a:lnTo>
                <a:lnTo>
                  <a:pt x="72390" y="27940"/>
                </a:lnTo>
                <a:lnTo>
                  <a:pt x="66040" y="29210"/>
                </a:lnTo>
                <a:lnTo>
                  <a:pt x="64770" y="31750"/>
                </a:lnTo>
                <a:lnTo>
                  <a:pt x="66040" y="36830"/>
                </a:lnTo>
                <a:lnTo>
                  <a:pt x="71120" y="38100"/>
                </a:lnTo>
                <a:lnTo>
                  <a:pt x="78740" y="38100"/>
                </a:lnTo>
                <a:lnTo>
                  <a:pt x="87630" y="36830"/>
                </a:lnTo>
                <a:lnTo>
                  <a:pt x="93980" y="31750"/>
                </a:lnTo>
                <a:lnTo>
                  <a:pt x="100330" y="25400"/>
                </a:lnTo>
                <a:lnTo>
                  <a:pt x="81280" y="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4"/>
          <p:cNvSpPr/>
          <p:nvPr/>
        </p:nvSpPr>
        <p:spPr>
          <a:xfrm>
            <a:off x="243840" y="3592830"/>
            <a:ext cx="102871" cy="93981"/>
          </a:xfrm>
          <a:custGeom>
            <a:rect b="b" l="l" r="r" t="t"/>
            <a:pathLst>
              <a:path extrusionOk="0" h="93981" w="102871">
                <a:moveTo>
                  <a:pt x="44450" y="10160"/>
                </a:moveTo>
                <a:lnTo>
                  <a:pt x="26670" y="5080"/>
                </a:lnTo>
                <a:lnTo>
                  <a:pt x="19050" y="6350"/>
                </a:lnTo>
                <a:lnTo>
                  <a:pt x="11430" y="11430"/>
                </a:lnTo>
                <a:lnTo>
                  <a:pt x="2540" y="19050"/>
                </a:lnTo>
                <a:lnTo>
                  <a:pt x="0" y="27940"/>
                </a:lnTo>
                <a:lnTo>
                  <a:pt x="1270" y="36830"/>
                </a:lnTo>
                <a:lnTo>
                  <a:pt x="3810" y="46990"/>
                </a:lnTo>
                <a:lnTo>
                  <a:pt x="10160" y="53340"/>
                </a:lnTo>
                <a:lnTo>
                  <a:pt x="17780" y="55880"/>
                </a:lnTo>
                <a:lnTo>
                  <a:pt x="26670" y="55880"/>
                </a:lnTo>
                <a:lnTo>
                  <a:pt x="36830" y="54610"/>
                </a:lnTo>
                <a:lnTo>
                  <a:pt x="46990" y="53340"/>
                </a:lnTo>
                <a:lnTo>
                  <a:pt x="58420" y="50800"/>
                </a:lnTo>
                <a:lnTo>
                  <a:pt x="67310" y="45720"/>
                </a:lnTo>
                <a:lnTo>
                  <a:pt x="76200" y="40640"/>
                </a:lnTo>
                <a:lnTo>
                  <a:pt x="85090" y="34290"/>
                </a:lnTo>
                <a:lnTo>
                  <a:pt x="88900" y="26670"/>
                </a:lnTo>
                <a:lnTo>
                  <a:pt x="87630" y="17780"/>
                </a:lnTo>
                <a:lnTo>
                  <a:pt x="85090" y="7620"/>
                </a:lnTo>
                <a:lnTo>
                  <a:pt x="77470" y="2540"/>
                </a:lnTo>
                <a:lnTo>
                  <a:pt x="68580" y="0"/>
                </a:lnTo>
                <a:lnTo>
                  <a:pt x="57150" y="0"/>
                </a:lnTo>
                <a:lnTo>
                  <a:pt x="45720" y="2540"/>
                </a:lnTo>
                <a:lnTo>
                  <a:pt x="36830" y="6350"/>
                </a:lnTo>
                <a:lnTo>
                  <a:pt x="27940" y="11430"/>
                </a:lnTo>
                <a:lnTo>
                  <a:pt x="21590" y="19050"/>
                </a:lnTo>
                <a:lnTo>
                  <a:pt x="15240" y="27940"/>
                </a:lnTo>
                <a:lnTo>
                  <a:pt x="10160" y="36830"/>
                </a:lnTo>
                <a:lnTo>
                  <a:pt x="7620" y="46990"/>
                </a:lnTo>
                <a:lnTo>
                  <a:pt x="7620" y="58420"/>
                </a:lnTo>
                <a:lnTo>
                  <a:pt x="7620" y="68580"/>
                </a:lnTo>
                <a:lnTo>
                  <a:pt x="12700" y="77470"/>
                </a:lnTo>
                <a:lnTo>
                  <a:pt x="19050" y="85090"/>
                </a:lnTo>
                <a:lnTo>
                  <a:pt x="27940" y="90170"/>
                </a:lnTo>
                <a:lnTo>
                  <a:pt x="38100" y="92710"/>
                </a:lnTo>
                <a:lnTo>
                  <a:pt x="46990" y="93980"/>
                </a:lnTo>
                <a:lnTo>
                  <a:pt x="58420" y="92710"/>
                </a:lnTo>
                <a:lnTo>
                  <a:pt x="67310" y="88900"/>
                </a:lnTo>
                <a:lnTo>
                  <a:pt x="76200" y="81280"/>
                </a:lnTo>
                <a:lnTo>
                  <a:pt x="85090" y="73660"/>
                </a:lnTo>
                <a:lnTo>
                  <a:pt x="88900" y="64770"/>
                </a:lnTo>
                <a:lnTo>
                  <a:pt x="87630" y="57150"/>
                </a:lnTo>
                <a:lnTo>
                  <a:pt x="85090" y="49530"/>
                </a:lnTo>
                <a:lnTo>
                  <a:pt x="78740" y="45720"/>
                </a:lnTo>
                <a:lnTo>
                  <a:pt x="71120" y="44450"/>
                </a:lnTo>
                <a:lnTo>
                  <a:pt x="62230" y="44450"/>
                </a:lnTo>
                <a:lnTo>
                  <a:pt x="55880" y="48260"/>
                </a:lnTo>
                <a:lnTo>
                  <a:pt x="49530" y="54610"/>
                </a:lnTo>
                <a:lnTo>
                  <a:pt x="44450" y="63500"/>
                </a:lnTo>
                <a:lnTo>
                  <a:pt x="45720" y="68580"/>
                </a:lnTo>
                <a:lnTo>
                  <a:pt x="52070" y="72390"/>
                </a:lnTo>
                <a:lnTo>
                  <a:pt x="102870" y="8001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4"/>
          <p:cNvSpPr/>
          <p:nvPr/>
        </p:nvSpPr>
        <p:spPr>
          <a:xfrm>
            <a:off x="7564120" y="2203450"/>
            <a:ext cx="85091" cy="229871"/>
          </a:xfrm>
          <a:custGeom>
            <a:rect b="b" l="l" r="r" t="t"/>
            <a:pathLst>
              <a:path extrusionOk="0" h="229871" w="85091">
                <a:moveTo>
                  <a:pt x="34290" y="0"/>
                </a:moveTo>
                <a:lnTo>
                  <a:pt x="53340" y="17780"/>
                </a:lnTo>
                <a:lnTo>
                  <a:pt x="59690" y="29210"/>
                </a:lnTo>
                <a:lnTo>
                  <a:pt x="66040" y="40640"/>
                </a:lnTo>
                <a:lnTo>
                  <a:pt x="71120" y="53340"/>
                </a:lnTo>
                <a:lnTo>
                  <a:pt x="74930" y="67310"/>
                </a:lnTo>
                <a:lnTo>
                  <a:pt x="80010" y="82550"/>
                </a:lnTo>
                <a:lnTo>
                  <a:pt x="83820" y="96520"/>
                </a:lnTo>
                <a:lnTo>
                  <a:pt x="85090" y="110490"/>
                </a:lnTo>
                <a:lnTo>
                  <a:pt x="85090" y="123190"/>
                </a:lnTo>
                <a:lnTo>
                  <a:pt x="83820" y="135890"/>
                </a:lnTo>
                <a:lnTo>
                  <a:pt x="80010" y="146050"/>
                </a:lnTo>
                <a:lnTo>
                  <a:pt x="74930" y="156210"/>
                </a:lnTo>
                <a:lnTo>
                  <a:pt x="69850" y="165100"/>
                </a:lnTo>
                <a:lnTo>
                  <a:pt x="63500" y="173990"/>
                </a:lnTo>
                <a:lnTo>
                  <a:pt x="55880" y="182880"/>
                </a:lnTo>
                <a:lnTo>
                  <a:pt x="49530" y="190500"/>
                </a:lnTo>
                <a:lnTo>
                  <a:pt x="40640" y="196850"/>
                </a:lnTo>
                <a:lnTo>
                  <a:pt x="30480" y="203200"/>
                </a:lnTo>
                <a:lnTo>
                  <a:pt x="0" y="22987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4"/>
          <p:cNvSpPr txBox="1"/>
          <p:nvPr/>
        </p:nvSpPr>
        <p:spPr>
          <a:xfrm>
            <a:off x="215900" y="4635500"/>
            <a:ext cx="9271000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 metals onIy make single Bonds</a:t>
            </a:r>
            <a:endParaRPr sz="3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5"/>
          <p:cNvSpPr txBox="1"/>
          <p:nvPr/>
        </p:nvSpPr>
        <p:spPr>
          <a:xfrm>
            <a:off x="139700" y="127000"/>
            <a:ext cx="645160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Lewis Dot for H</a:t>
            </a: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baseline="-25000" sz="4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15"/>
          <p:cNvSpPr txBox="1"/>
          <p:nvPr/>
        </p:nvSpPr>
        <p:spPr>
          <a:xfrm>
            <a:off x="6346275" y="157725"/>
            <a:ext cx="22353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NH</a:t>
            </a:r>
            <a:r>
              <a:rPr lang="en-US" sz="2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aseline="-25000" sz="2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15"/>
          <p:cNvSpPr txBox="1"/>
          <p:nvPr/>
        </p:nvSpPr>
        <p:spPr>
          <a:xfrm>
            <a:off x="4750650" y="173175"/>
            <a:ext cx="2286000" cy="6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HCN</a:t>
            </a:r>
            <a:endParaRPr sz="3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15"/>
          <p:cNvSpPr/>
          <p:nvPr/>
        </p:nvSpPr>
        <p:spPr>
          <a:xfrm>
            <a:off x="4498155" y="713760"/>
            <a:ext cx="102871" cy="287021"/>
          </a:xfrm>
          <a:custGeom>
            <a:rect b="b" l="l" r="r" t="t"/>
            <a:pathLst>
              <a:path extrusionOk="0" h="287021" w="102871">
                <a:moveTo>
                  <a:pt x="102870" y="0"/>
                </a:moveTo>
                <a:lnTo>
                  <a:pt x="102870" y="199390"/>
                </a:lnTo>
                <a:lnTo>
                  <a:pt x="99060" y="212090"/>
                </a:lnTo>
                <a:lnTo>
                  <a:pt x="92710" y="222250"/>
                </a:lnTo>
                <a:lnTo>
                  <a:pt x="85090" y="232410"/>
                </a:lnTo>
                <a:lnTo>
                  <a:pt x="76200" y="240030"/>
                </a:lnTo>
                <a:lnTo>
                  <a:pt x="66040" y="246380"/>
                </a:lnTo>
                <a:lnTo>
                  <a:pt x="55880" y="252730"/>
                </a:lnTo>
                <a:lnTo>
                  <a:pt x="45720" y="259080"/>
                </a:lnTo>
                <a:lnTo>
                  <a:pt x="36830" y="265430"/>
                </a:lnTo>
                <a:lnTo>
                  <a:pt x="0" y="28702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5"/>
          <p:cNvSpPr/>
          <p:nvPr/>
        </p:nvSpPr>
        <p:spPr>
          <a:xfrm>
            <a:off x="5988190" y="502602"/>
            <a:ext cx="114301" cy="389891"/>
          </a:xfrm>
          <a:custGeom>
            <a:rect b="b" l="l" r="r" t="t"/>
            <a:pathLst>
              <a:path extrusionOk="0" h="389891" w="114301">
                <a:moveTo>
                  <a:pt x="80010" y="0"/>
                </a:moveTo>
                <a:lnTo>
                  <a:pt x="86360" y="17780"/>
                </a:lnTo>
                <a:lnTo>
                  <a:pt x="90170" y="26670"/>
                </a:lnTo>
                <a:lnTo>
                  <a:pt x="95250" y="36830"/>
                </a:lnTo>
                <a:lnTo>
                  <a:pt x="101600" y="48260"/>
                </a:lnTo>
                <a:lnTo>
                  <a:pt x="106680" y="59690"/>
                </a:lnTo>
                <a:lnTo>
                  <a:pt x="109220" y="72390"/>
                </a:lnTo>
                <a:lnTo>
                  <a:pt x="110490" y="86360"/>
                </a:lnTo>
                <a:lnTo>
                  <a:pt x="111760" y="101600"/>
                </a:lnTo>
                <a:lnTo>
                  <a:pt x="113030" y="115570"/>
                </a:lnTo>
                <a:lnTo>
                  <a:pt x="113030" y="146050"/>
                </a:lnTo>
                <a:lnTo>
                  <a:pt x="114300" y="176530"/>
                </a:lnTo>
                <a:lnTo>
                  <a:pt x="113030" y="190500"/>
                </a:lnTo>
                <a:lnTo>
                  <a:pt x="110490" y="203200"/>
                </a:lnTo>
                <a:lnTo>
                  <a:pt x="107950" y="215900"/>
                </a:lnTo>
                <a:lnTo>
                  <a:pt x="106680" y="228600"/>
                </a:lnTo>
                <a:lnTo>
                  <a:pt x="105410" y="242570"/>
                </a:lnTo>
                <a:lnTo>
                  <a:pt x="104140" y="257810"/>
                </a:lnTo>
                <a:lnTo>
                  <a:pt x="101600" y="271780"/>
                </a:lnTo>
                <a:lnTo>
                  <a:pt x="96520" y="284480"/>
                </a:lnTo>
                <a:lnTo>
                  <a:pt x="91440" y="295910"/>
                </a:lnTo>
                <a:lnTo>
                  <a:pt x="85090" y="307340"/>
                </a:lnTo>
                <a:lnTo>
                  <a:pt x="78740" y="317500"/>
                </a:lnTo>
                <a:lnTo>
                  <a:pt x="71120" y="326390"/>
                </a:lnTo>
                <a:lnTo>
                  <a:pt x="62230" y="334010"/>
                </a:lnTo>
                <a:lnTo>
                  <a:pt x="53340" y="342900"/>
                </a:lnTo>
                <a:lnTo>
                  <a:pt x="43180" y="350520"/>
                </a:lnTo>
                <a:lnTo>
                  <a:pt x="33020" y="359410"/>
                </a:lnTo>
                <a:lnTo>
                  <a:pt x="25400" y="367030"/>
                </a:lnTo>
                <a:lnTo>
                  <a:pt x="0" y="389890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6"/>
          <p:cNvSpPr txBox="1"/>
          <p:nvPr/>
        </p:nvSpPr>
        <p:spPr>
          <a:xfrm>
            <a:off x="342900" y="152400"/>
            <a:ext cx="2032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aseline="-25000"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16"/>
          <p:cNvSpPr txBox="1"/>
          <p:nvPr/>
        </p:nvSpPr>
        <p:spPr>
          <a:xfrm>
            <a:off x="5943600" y="139700"/>
            <a:ext cx="1244600" cy="661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3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16"/>
          <p:cNvSpPr txBox="1"/>
          <p:nvPr/>
        </p:nvSpPr>
        <p:spPr>
          <a:xfrm>
            <a:off x="6423850" y="429425"/>
            <a:ext cx="60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16"/>
          <p:cNvSpPr txBox="1"/>
          <p:nvPr/>
        </p:nvSpPr>
        <p:spPr>
          <a:xfrm>
            <a:off x="558800" y="3568700"/>
            <a:ext cx="36322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Formaldehyde</a:t>
            </a:r>
            <a:endParaRPr sz="2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6"/>
          <p:cNvSpPr txBox="1"/>
          <p:nvPr/>
        </p:nvSpPr>
        <p:spPr>
          <a:xfrm>
            <a:off x="1066800" y="4102100"/>
            <a:ext cx="21082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</a:t>
            </a:r>
            <a:endParaRPr baseline="-25000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7"/>
          <p:cNvSpPr txBox="1"/>
          <p:nvPr/>
        </p:nvSpPr>
        <p:spPr>
          <a:xfrm>
            <a:off x="651025" y="1130300"/>
            <a:ext cx="8024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H = </a:t>
            </a:r>
            <a:r>
              <a:rPr lang="en-US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valence e-  H = 1 valence e-  C = 4 valence e-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7"/>
          <p:cNvSpPr txBox="1"/>
          <p:nvPr/>
        </p:nvSpPr>
        <p:spPr>
          <a:xfrm>
            <a:off x="1304225" y="1355025"/>
            <a:ext cx="54357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Bond,       1 Bond,        4 Bonds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7"/>
          <p:cNvSpPr txBox="1"/>
          <p:nvPr/>
        </p:nvSpPr>
        <p:spPr>
          <a:xfrm>
            <a:off x="1549400" y="355600"/>
            <a:ext cx="787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Draw the Lewis dot structure for C</a:t>
            </a:r>
            <a:r>
              <a:rPr lang="en-U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aseline="-25000"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8"/>
          <p:cNvSpPr txBox="1"/>
          <p:nvPr/>
        </p:nvSpPr>
        <p:spPr>
          <a:xfrm>
            <a:off x="812800" y="254000"/>
            <a:ext cx="38379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8"/>
          <p:cNvSpPr txBox="1"/>
          <p:nvPr/>
        </p:nvSpPr>
        <p:spPr>
          <a:xfrm>
            <a:off x="1066800" y="406400"/>
            <a:ext cx="32476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18"/>
          <p:cNvSpPr txBox="1"/>
          <p:nvPr/>
        </p:nvSpPr>
        <p:spPr>
          <a:xfrm>
            <a:off x="1308100" y="254000"/>
            <a:ext cx="73939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HCI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 txBox="1"/>
          <p:nvPr/>
        </p:nvSpPr>
        <p:spPr>
          <a:xfrm>
            <a:off x="1066800" y="254000"/>
            <a:ext cx="19812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+ ion =</a:t>
            </a:r>
            <a:endParaRPr sz="27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1104900" y="952500"/>
            <a:ext cx="13462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-ion</a:t>
            </a:r>
            <a:endParaRPr sz="27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2374900" y="190500"/>
            <a:ext cx="23114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cation</a:t>
            </a:r>
            <a:endParaRPr sz="33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1930400" y="927100"/>
            <a:ext cx="24130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= anion</a:t>
            </a:r>
            <a:endParaRPr sz="32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5" name="Google Shape;115;p2"/>
          <p:cNvGrpSpPr/>
          <p:nvPr/>
        </p:nvGrpSpPr>
        <p:grpSpPr>
          <a:xfrm>
            <a:off x="50800" y="546100"/>
            <a:ext cx="736601" cy="635001"/>
            <a:chOff x="50800" y="546100"/>
            <a:chExt cx="736601" cy="635001"/>
          </a:xfrm>
        </p:grpSpPr>
        <p:sp>
          <p:nvSpPr>
            <p:cNvPr id="116" name="Google Shape;116;p2"/>
            <p:cNvSpPr/>
            <p:nvPr/>
          </p:nvSpPr>
          <p:spPr>
            <a:xfrm>
              <a:off x="439420" y="546100"/>
              <a:ext cx="347981" cy="635001"/>
            </a:xfrm>
            <a:custGeom>
              <a:rect b="b" l="l" r="r" t="t"/>
              <a:pathLst>
                <a:path extrusionOk="0" h="635001" w="347981">
                  <a:moveTo>
                    <a:pt x="347980" y="0"/>
                  </a:moveTo>
                  <a:lnTo>
                    <a:pt x="334010" y="6350"/>
                  </a:lnTo>
                  <a:lnTo>
                    <a:pt x="326390" y="10160"/>
                  </a:lnTo>
                  <a:lnTo>
                    <a:pt x="316230" y="13970"/>
                  </a:lnTo>
                  <a:lnTo>
                    <a:pt x="306070" y="17780"/>
                  </a:lnTo>
                  <a:lnTo>
                    <a:pt x="294640" y="20320"/>
                  </a:lnTo>
                  <a:lnTo>
                    <a:pt x="283210" y="21590"/>
                  </a:lnTo>
                  <a:lnTo>
                    <a:pt x="270510" y="22860"/>
                  </a:lnTo>
                  <a:lnTo>
                    <a:pt x="257810" y="25400"/>
                  </a:lnTo>
                  <a:lnTo>
                    <a:pt x="246380" y="27940"/>
                  </a:lnTo>
                  <a:lnTo>
                    <a:pt x="233680" y="31750"/>
                  </a:lnTo>
                  <a:lnTo>
                    <a:pt x="222250" y="36830"/>
                  </a:lnTo>
                  <a:lnTo>
                    <a:pt x="212090" y="43180"/>
                  </a:lnTo>
                  <a:lnTo>
                    <a:pt x="191770" y="57150"/>
                  </a:lnTo>
                  <a:lnTo>
                    <a:pt x="168910" y="72390"/>
                  </a:lnTo>
                  <a:lnTo>
                    <a:pt x="158750" y="81280"/>
                  </a:lnTo>
                  <a:lnTo>
                    <a:pt x="151130" y="88900"/>
                  </a:lnTo>
                  <a:lnTo>
                    <a:pt x="144780" y="97790"/>
                  </a:lnTo>
                  <a:lnTo>
                    <a:pt x="138430" y="104140"/>
                  </a:lnTo>
                  <a:lnTo>
                    <a:pt x="130810" y="110490"/>
                  </a:lnTo>
                  <a:lnTo>
                    <a:pt x="121920" y="115570"/>
                  </a:lnTo>
                  <a:lnTo>
                    <a:pt x="115570" y="120650"/>
                  </a:lnTo>
                  <a:lnTo>
                    <a:pt x="110490" y="125730"/>
                  </a:lnTo>
                  <a:lnTo>
                    <a:pt x="104140" y="130810"/>
                  </a:lnTo>
                  <a:lnTo>
                    <a:pt x="102870" y="139700"/>
                  </a:lnTo>
                  <a:lnTo>
                    <a:pt x="102870" y="151130"/>
                  </a:lnTo>
                  <a:lnTo>
                    <a:pt x="104140" y="163830"/>
                  </a:lnTo>
                  <a:lnTo>
                    <a:pt x="107950" y="173990"/>
                  </a:lnTo>
                  <a:lnTo>
                    <a:pt x="113030" y="182880"/>
                  </a:lnTo>
                  <a:lnTo>
                    <a:pt x="119380" y="189230"/>
                  </a:lnTo>
                  <a:lnTo>
                    <a:pt x="130810" y="204470"/>
                  </a:lnTo>
                  <a:lnTo>
                    <a:pt x="134620" y="212090"/>
                  </a:lnTo>
                  <a:lnTo>
                    <a:pt x="149860" y="223520"/>
                  </a:lnTo>
                  <a:lnTo>
                    <a:pt x="170180" y="236220"/>
                  </a:lnTo>
                  <a:lnTo>
                    <a:pt x="195580" y="250190"/>
                  </a:lnTo>
                  <a:lnTo>
                    <a:pt x="214630" y="262890"/>
                  </a:lnTo>
                  <a:lnTo>
                    <a:pt x="227330" y="274320"/>
                  </a:lnTo>
                  <a:lnTo>
                    <a:pt x="238760" y="284480"/>
                  </a:lnTo>
                  <a:lnTo>
                    <a:pt x="247650" y="292100"/>
                  </a:lnTo>
                  <a:lnTo>
                    <a:pt x="257810" y="299720"/>
                  </a:lnTo>
                  <a:lnTo>
                    <a:pt x="266700" y="306070"/>
                  </a:lnTo>
                  <a:lnTo>
                    <a:pt x="270510" y="312420"/>
                  </a:lnTo>
                  <a:lnTo>
                    <a:pt x="273050" y="320040"/>
                  </a:lnTo>
                  <a:lnTo>
                    <a:pt x="271780" y="327660"/>
                  </a:lnTo>
                  <a:lnTo>
                    <a:pt x="269240" y="334010"/>
                  </a:lnTo>
                  <a:lnTo>
                    <a:pt x="264160" y="340360"/>
                  </a:lnTo>
                  <a:lnTo>
                    <a:pt x="259080" y="345440"/>
                  </a:lnTo>
                  <a:lnTo>
                    <a:pt x="250190" y="347980"/>
                  </a:lnTo>
                  <a:lnTo>
                    <a:pt x="240030" y="350520"/>
                  </a:lnTo>
                  <a:lnTo>
                    <a:pt x="229870" y="353060"/>
                  </a:lnTo>
                  <a:lnTo>
                    <a:pt x="217170" y="354330"/>
                  </a:lnTo>
                  <a:lnTo>
                    <a:pt x="187960" y="361950"/>
                  </a:lnTo>
                  <a:lnTo>
                    <a:pt x="168910" y="361950"/>
                  </a:lnTo>
                  <a:lnTo>
                    <a:pt x="148590" y="361950"/>
                  </a:lnTo>
                  <a:lnTo>
                    <a:pt x="125730" y="359410"/>
                  </a:lnTo>
                  <a:lnTo>
                    <a:pt x="114300" y="359410"/>
                  </a:lnTo>
                  <a:lnTo>
                    <a:pt x="109220" y="360680"/>
                  </a:lnTo>
                  <a:lnTo>
                    <a:pt x="107950" y="363220"/>
                  </a:lnTo>
                  <a:lnTo>
                    <a:pt x="110490" y="367030"/>
                  </a:lnTo>
                  <a:lnTo>
                    <a:pt x="120650" y="373380"/>
                  </a:lnTo>
                  <a:lnTo>
                    <a:pt x="127000" y="377190"/>
                  </a:lnTo>
                  <a:lnTo>
                    <a:pt x="142240" y="386080"/>
                  </a:lnTo>
                  <a:lnTo>
                    <a:pt x="151130" y="389890"/>
                  </a:lnTo>
                  <a:lnTo>
                    <a:pt x="162560" y="393700"/>
                  </a:lnTo>
                  <a:lnTo>
                    <a:pt x="172720" y="397510"/>
                  </a:lnTo>
                  <a:lnTo>
                    <a:pt x="176530" y="405130"/>
                  </a:lnTo>
                  <a:lnTo>
                    <a:pt x="173990" y="414020"/>
                  </a:lnTo>
                  <a:lnTo>
                    <a:pt x="168910" y="424180"/>
                  </a:lnTo>
                  <a:lnTo>
                    <a:pt x="162560" y="431800"/>
                  </a:lnTo>
                  <a:lnTo>
                    <a:pt x="154940" y="439420"/>
                  </a:lnTo>
                  <a:lnTo>
                    <a:pt x="147320" y="445770"/>
                  </a:lnTo>
                  <a:lnTo>
                    <a:pt x="139700" y="450850"/>
                  </a:lnTo>
                  <a:lnTo>
                    <a:pt x="130810" y="455930"/>
                  </a:lnTo>
                  <a:lnTo>
                    <a:pt x="123190" y="461010"/>
                  </a:lnTo>
                  <a:lnTo>
                    <a:pt x="106680" y="469900"/>
                  </a:lnTo>
                  <a:lnTo>
                    <a:pt x="97790" y="473710"/>
                  </a:lnTo>
                  <a:lnTo>
                    <a:pt x="91440" y="478790"/>
                  </a:lnTo>
                  <a:lnTo>
                    <a:pt x="85090" y="482600"/>
                  </a:lnTo>
                  <a:lnTo>
                    <a:pt x="80010" y="486410"/>
                  </a:lnTo>
                  <a:lnTo>
                    <a:pt x="71120" y="490220"/>
                  </a:lnTo>
                  <a:lnTo>
                    <a:pt x="62230" y="491490"/>
                  </a:lnTo>
                  <a:lnTo>
                    <a:pt x="52070" y="492760"/>
                  </a:lnTo>
                  <a:lnTo>
                    <a:pt x="43180" y="496570"/>
                  </a:lnTo>
                  <a:lnTo>
                    <a:pt x="35560" y="501650"/>
                  </a:lnTo>
                  <a:lnTo>
                    <a:pt x="10160" y="528320"/>
                  </a:lnTo>
                  <a:lnTo>
                    <a:pt x="1270" y="537210"/>
                  </a:lnTo>
                  <a:lnTo>
                    <a:pt x="0" y="544830"/>
                  </a:lnTo>
                  <a:lnTo>
                    <a:pt x="1270" y="563880"/>
                  </a:lnTo>
                  <a:lnTo>
                    <a:pt x="7620" y="579120"/>
                  </a:lnTo>
                  <a:lnTo>
                    <a:pt x="11430" y="585470"/>
                  </a:lnTo>
                  <a:lnTo>
                    <a:pt x="16510" y="590550"/>
                  </a:lnTo>
                  <a:lnTo>
                    <a:pt x="21590" y="595630"/>
                  </a:lnTo>
                  <a:lnTo>
                    <a:pt x="29210" y="600710"/>
                  </a:lnTo>
                  <a:lnTo>
                    <a:pt x="38100" y="603250"/>
                  </a:lnTo>
                  <a:lnTo>
                    <a:pt x="48260" y="605790"/>
                  </a:lnTo>
                  <a:lnTo>
                    <a:pt x="59690" y="607060"/>
                  </a:lnTo>
                  <a:lnTo>
                    <a:pt x="71120" y="609600"/>
                  </a:lnTo>
                  <a:lnTo>
                    <a:pt x="82550" y="612140"/>
                  </a:lnTo>
                  <a:lnTo>
                    <a:pt x="95250" y="615950"/>
                  </a:lnTo>
                  <a:lnTo>
                    <a:pt x="111760" y="619760"/>
                  </a:lnTo>
                  <a:lnTo>
                    <a:pt x="130810" y="623570"/>
                  </a:lnTo>
                  <a:lnTo>
                    <a:pt x="220980" y="6350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77800" y="749300"/>
              <a:ext cx="190501" cy="190501"/>
            </a:xfrm>
            <a:custGeom>
              <a:rect b="b" l="l" r="r" t="t"/>
              <a:pathLst>
                <a:path extrusionOk="0" h="190501" w="190501">
                  <a:moveTo>
                    <a:pt x="0" y="0"/>
                  </a:moveTo>
                  <a:lnTo>
                    <a:pt x="17780" y="35560"/>
                  </a:lnTo>
                  <a:lnTo>
                    <a:pt x="22860" y="41910"/>
                  </a:lnTo>
                  <a:lnTo>
                    <a:pt x="29210" y="48260"/>
                  </a:lnTo>
                  <a:lnTo>
                    <a:pt x="36830" y="53340"/>
                  </a:lnTo>
                  <a:lnTo>
                    <a:pt x="43180" y="60960"/>
                  </a:lnTo>
                  <a:lnTo>
                    <a:pt x="48260" y="69850"/>
                  </a:lnTo>
                  <a:lnTo>
                    <a:pt x="53340" y="80010"/>
                  </a:lnTo>
                  <a:lnTo>
                    <a:pt x="59690" y="88900"/>
                  </a:lnTo>
                  <a:lnTo>
                    <a:pt x="66040" y="96520"/>
                  </a:lnTo>
                  <a:lnTo>
                    <a:pt x="73660" y="101600"/>
                  </a:lnTo>
                  <a:lnTo>
                    <a:pt x="80010" y="109220"/>
                  </a:lnTo>
                  <a:lnTo>
                    <a:pt x="86360" y="116840"/>
                  </a:lnTo>
                  <a:lnTo>
                    <a:pt x="91440" y="124460"/>
                  </a:lnTo>
                  <a:lnTo>
                    <a:pt x="97790" y="132080"/>
                  </a:lnTo>
                  <a:lnTo>
                    <a:pt x="104140" y="139700"/>
                  </a:lnTo>
                  <a:lnTo>
                    <a:pt x="111760" y="148590"/>
                  </a:lnTo>
                  <a:lnTo>
                    <a:pt x="119380" y="154940"/>
                  </a:lnTo>
                  <a:lnTo>
                    <a:pt x="128270" y="161290"/>
                  </a:lnTo>
                  <a:lnTo>
                    <a:pt x="135890" y="166370"/>
                  </a:lnTo>
                  <a:lnTo>
                    <a:pt x="144780" y="171450"/>
                  </a:lnTo>
                  <a:lnTo>
                    <a:pt x="152400" y="176530"/>
                  </a:lnTo>
                  <a:lnTo>
                    <a:pt x="190500" y="1905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203200" y="749300"/>
              <a:ext cx="139701" cy="177801"/>
            </a:xfrm>
            <a:custGeom>
              <a:rect b="b" l="l" r="r" t="t"/>
              <a:pathLst>
                <a:path extrusionOk="0" h="177801" w="139701">
                  <a:moveTo>
                    <a:pt x="139700" y="0"/>
                  </a:moveTo>
                  <a:lnTo>
                    <a:pt x="133350" y="13970"/>
                  </a:lnTo>
                  <a:lnTo>
                    <a:pt x="128270" y="21590"/>
                  </a:lnTo>
                  <a:lnTo>
                    <a:pt x="115570" y="41910"/>
                  </a:lnTo>
                  <a:lnTo>
                    <a:pt x="106680" y="54610"/>
                  </a:lnTo>
                  <a:lnTo>
                    <a:pt x="85090" y="83820"/>
                  </a:lnTo>
                  <a:lnTo>
                    <a:pt x="74930" y="96520"/>
                  </a:lnTo>
                  <a:lnTo>
                    <a:pt x="66040" y="107950"/>
                  </a:lnTo>
                  <a:lnTo>
                    <a:pt x="49530" y="127000"/>
                  </a:lnTo>
                  <a:lnTo>
                    <a:pt x="36830" y="139700"/>
                  </a:lnTo>
                  <a:lnTo>
                    <a:pt x="31750" y="147320"/>
                  </a:lnTo>
                  <a:lnTo>
                    <a:pt x="26670" y="154940"/>
                  </a:lnTo>
                  <a:lnTo>
                    <a:pt x="0" y="1778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50800" y="812800"/>
              <a:ext cx="292101" cy="50801"/>
            </a:xfrm>
            <a:custGeom>
              <a:rect b="b" l="l" r="r" t="t"/>
              <a:pathLst>
                <a:path extrusionOk="0" h="50801" w="292101">
                  <a:moveTo>
                    <a:pt x="0" y="50800"/>
                  </a:moveTo>
                  <a:lnTo>
                    <a:pt x="20320" y="36830"/>
                  </a:lnTo>
                  <a:lnTo>
                    <a:pt x="31750" y="31750"/>
                  </a:lnTo>
                  <a:lnTo>
                    <a:pt x="45720" y="26670"/>
                  </a:lnTo>
                  <a:lnTo>
                    <a:pt x="59690" y="21590"/>
                  </a:lnTo>
                  <a:lnTo>
                    <a:pt x="76200" y="19050"/>
                  </a:lnTo>
                  <a:lnTo>
                    <a:pt x="95250" y="16510"/>
                  </a:lnTo>
                  <a:lnTo>
                    <a:pt x="114300" y="15240"/>
                  </a:lnTo>
                  <a:lnTo>
                    <a:pt x="134620" y="12700"/>
                  </a:lnTo>
                  <a:lnTo>
                    <a:pt x="199390" y="5080"/>
                  </a:lnTo>
                  <a:lnTo>
                    <a:pt x="214630" y="2540"/>
                  </a:lnTo>
                  <a:lnTo>
                    <a:pt x="228600" y="2540"/>
                  </a:lnTo>
                  <a:lnTo>
                    <a:pt x="241300" y="1270"/>
                  </a:lnTo>
                  <a:lnTo>
                    <a:pt x="292100" y="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2"/>
          <p:cNvSpPr txBox="1"/>
          <p:nvPr/>
        </p:nvSpPr>
        <p:spPr>
          <a:xfrm>
            <a:off x="4165600" y="241300"/>
            <a:ext cx="38862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-first in formula</a:t>
            </a:r>
            <a:endParaRPr sz="2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7823200" y="292100"/>
            <a:ext cx="1854200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(metals)</a:t>
            </a:r>
            <a:endParaRPr sz="22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3860800" y="1003300"/>
            <a:ext cx="218440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-Second</a:t>
            </a:r>
            <a:endParaRPr sz="26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5486400" y="1028700"/>
            <a:ext cx="45466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(Non metals or PA I's)</a:t>
            </a:r>
            <a:endParaRPr sz="24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622300" y="1778000"/>
            <a:ext cx="3784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 NaCl</a:t>
            </a:r>
            <a:endParaRPr sz="4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393700" y="3581400"/>
            <a:ext cx="812800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Naming → cation Keeps its name</a:t>
            </a:r>
            <a:endParaRPr sz="3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2946400" y="4152900"/>
            <a:ext cx="5384800" cy="56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anion gets-ide suffix</a:t>
            </a:r>
            <a:endParaRPr sz="31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3459900" y="1995613"/>
            <a:ext cx="3962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sodium chloride</a:t>
            </a:r>
            <a:endParaRPr sz="2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 txBox="1"/>
          <p:nvPr/>
        </p:nvSpPr>
        <p:spPr>
          <a:xfrm>
            <a:off x="2692400" y="4800600"/>
            <a:ext cx="2514600" cy="56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if P.A.I.</a:t>
            </a:r>
            <a:endParaRPr sz="31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5359400" y="4851400"/>
            <a:ext cx="25908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No Suffix</a:t>
            </a:r>
            <a:endParaRPr sz="27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"/>
          <p:cNvSpPr txBox="1"/>
          <p:nvPr/>
        </p:nvSpPr>
        <p:spPr>
          <a:xfrm>
            <a:off x="7658100" y="4965700"/>
            <a:ext cx="22606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Keep its name</a:t>
            </a:r>
            <a:endParaRPr sz="16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"/>
          <p:cNvSpPr txBox="1"/>
          <p:nvPr/>
        </p:nvSpPr>
        <p:spPr>
          <a:xfrm>
            <a:off x="685800" y="5435600"/>
            <a:ext cx="72898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CaCrO</a:t>
            </a:r>
            <a:r>
              <a:rPr lang="en-US" sz="2400"/>
              <a:t>4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-Calcium chromate</a:t>
            </a:r>
            <a:endParaRPr baseline="-25000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2" name="Google Shape;132;p2"/>
          <p:cNvCxnSpPr/>
          <p:nvPr/>
        </p:nvCxnSpPr>
        <p:spPr>
          <a:xfrm>
            <a:off x="4837684" y="5121148"/>
            <a:ext cx="539369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  <p:cxnSp>
        <p:nvCxnSpPr>
          <p:cNvPr id="133" name="Google Shape;133;p2"/>
          <p:cNvCxnSpPr/>
          <p:nvPr/>
        </p:nvCxnSpPr>
        <p:spPr>
          <a:xfrm>
            <a:off x="1959859" y="4962439"/>
            <a:ext cx="1950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  <p:cxnSp>
        <p:nvCxnSpPr>
          <p:cNvPr id="134" name="Google Shape;134;p2"/>
          <p:cNvCxnSpPr/>
          <p:nvPr/>
        </p:nvCxnSpPr>
        <p:spPr>
          <a:xfrm>
            <a:off x="7215589" y="5105309"/>
            <a:ext cx="2067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  <p:cxnSp>
        <p:nvCxnSpPr>
          <p:cNvPr id="135" name="Google Shape;135;p2"/>
          <p:cNvCxnSpPr/>
          <p:nvPr/>
        </p:nvCxnSpPr>
        <p:spPr>
          <a:xfrm>
            <a:off x="3473393" y="4158640"/>
            <a:ext cx="32133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6" name="Google Shape;136;p2"/>
          <p:cNvCxnSpPr/>
          <p:nvPr/>
        </p:nvCxnSpPr>
        <p:spPr>
          <a:xfrm>
            <a:off x="4686294" y="4734976"/>
            <a:ext cx="17559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37" name="Google Shape;137;p2"/>
          <p:cNvGrpSpPr/>
          <p:nvPr/>
        </p:nvGrpSpPr>
        <p:grpSpPr>
          <a:xfrm>
            <a:off x="8534400" y="1384300"/>
            <a:ext cx="635001" cy="25401"/>
            <a:chOff x="8534400" y="1384300"/>
            <a:chExt cx="635001" cy="25401"/>
          </a:xfrm>
        </p:grpSpPr>
        <p:sp>
          <p:nvSpPr>
            <p:cNvPr id="138" name="Google Shape;138;p2"/>
            <p:cNvSpPr/>
            <p:nvPr/>
          </p:nvSpPr>
          <p:spPr>
            <a:xfrm>
              <a:off x="8534400" y="1397000"/>
              <a:ext cx="12701" cy="12701"/>
            </a:xfrm>
            <a:custGeom>
              <a:rect b="b" l="l" r="r" t="t"/>
              <a:pathLst>
                <a:path extrusionOk="0" h="12701" w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8966200" y="1397000"/>
              <a:ext cx="12701" cy="12701"/>
            </a:xfrm>
            <a:custGeom>
              <a:rect b="b" l="l" r="r" t="t"/>
              <a:pathLst>
                <a:path extrusionOk="0" h="12701" w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9156700" y="1384300"/>
              <a:ext cx="12701" cy="12701"/>
            </a:xfrm>
            <a:custGeom>
              <a:rect b="b" l="l" r="r" t="t"/>
              <a:pathLst>
                <a:path extrusionOk="0" h="12701" w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noFill/>
            <a:ln cap="flat" cmpd="sng" w="38100">
              <a:solidFill>
                <a:srgbClr val="0000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1" name="Google Shape;141;p2"/>
          <p:cNvSpPr txBox="1"/>
          <p:nvPr/>
        </p:nvSpPr>
        <p:spPr>
          <a:xfrm>
            <a:off x="1104900" y="952500"/>
            <a:ext cx="13462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-ion</a:t>
            </a:r>
            <a:endParaRPr sz="27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"/>
          <p:cNvSpPr/>
          <p:nvPr/>
        </p:nvSpPr>
        <p:spPr>
          <a:xfrm>
            <a:off x="2567416" y="901842"/>
            <a:ext cx="1521985" cy="31220"/>
          </a:xfrm>
          <a:custGeom>
            <a:rect b="b" l="l" r="r" t="t"/>
            <a:pathLst>
              <a:path extrusionOk="0" h="31220" w="1521985">
                <a:moveTo>
                  <a:pt x="15479" y="31219"/>
                </a:moveTo>
                <a:lnTo>
                  <a:pt x="0" y="26060"/>
                </a:lnTo>
                <a:lnTo>
                  <a:pt x="3000" y="24540"/>
                </a:lnTo>
                <a:lnTo>
                  <a:pt x="53491" y="22100"/>
                </a:lnTo>
                <a:lnTo>
                  <a:pt x="111182" y="21619"/>
                </a:lnTo>
                <a:lnTo>
                  <a:pt x="163708" y="21535"/>
                </a:lnTo>
                <a:lnTo>
                  <a:pt x="220309" y="26670"/>
                </a:lnTo>
                <a:lnTo>
                  <a:pt x="278117" y="29871"/>
                </a:lnTo>
                <a:lnTo>
                  <a:pt x="341442" y="30820"/>
                </a:lnTo>
                <a:lnTo>
                  <a:pt x="385698" y="31042"/>
                </a:lnTo>
                <a:lnTo>
                  <a:pt x="429485" y="31140"/>
                </a:lnTo>
                <a:lnTo>
                  <a:pt x="491645" y="31196"/>
                </a:lnTo>
                <a:lnTo>
                  <a:pt x="535249" y="31209"/>
                </a:lnTo>
                <a:lnTo>
                  <a:pt x="579827" y="31215"/>
                </a:lnTo>
                <a:lnTo>
                  <a:pt x="623758" y="31217"/>
                </a:lnTo>
                <a:lnTo>
                  <a:pt x="685999" y="30139"/>
                </a:lnTo>
                <a:lnTo>
                  <a:pt x="729622" y="26059"/>
                </a:lnTo>
                <a:lnTo>
                  <a:pt x="791522" y="22851"/>
                </a:lnTo>
                <a:lnTo>
                  <a:pt x="834117" y="19221"/>
                </a:lnTo>
                <a:lnTo>
                  <a:pt x="877167" y="16167"/>
                </a:lnTo>
                <a:lnTo>
                  <a:pt x="936752" y="19440"/>
                </a:lnTo>
                <a:lnTo>
                  <a:pt x="990165" y="20890"/>
                </a:lnTo>
                <a:lnTo>
                  <a:pt x="1045468" y="21319"/>
                </a:lnTo>
                <a:lnTo>
                  <a:pt x="1096532" y="21446"/>
                </a:lnTo>
                <a:lnTo>
                  <a:pt x="1146940" y="21484"/>
                </a:lnTo>
                <a:lnTo>
                  <a:pt x="1201353" y="21495"/>
                </a:lnTo>
                <a:lnTo>
                  <a:pt x="1252154" y="21499"/>
                </a:lnTo>
                <a:lnTo>
                  <a:pt x="1303563" y="22579"/>
                </a:lnTo>
                <a:lnTo>
                  <a:pt x="1362473" y="27099"/>
                </a:lnTo>
                <a:lnTo>
                  <a:pt x="1419840" y="20046"/>
                </a:lnTo>
                <a:lnTo>
                  <a:pt x="1473009" y="3094"/>
                </a:lnTo>
                <a:lnTo>
                  <a:pt x="1498058" y="0"/>
                </a:lnTo>
                <a:lnTo>
                  <a:pt x="1521984" y="2061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/>
          <p:nvPr/>
        </p:nvSpPr>
        <p:spPr>
          <a:xfrm>
            <a:off x="1115267" y="816429"/>
            <a:ext cx="1137170" cy="48598"/>
          </a:xfrm>
          <a:custGeom>
            <a:rect b="b" l="l" r="r" t="t"/>
            <a:pathLst>
              <a:path extrusionOk="0" h="48598" w="1137170">
                <a:moveTo>
                  <a:pt x="0" y="9719"/>
                </a:moveTo>
                <a:lnTo>
                  <a:pt x="58837" y="9719"/>
                </a:lnTo>
                <a:lnTo>
                  <a:pt x="110428" y="8639"/>
                </a:lnTo>
                <a:lnTo>
                  <a:pt x="167351" y="3039"/>
                </a:lnTo>
                <a:lnTo>
                  <a:pt x="209730" y="1351"/>
                </a:lnTo>
                <a:lnTo>
                  <a:pt x="253763" y="600"/>
                </a:lnTo>
                <a:lnTo>
                  <a:pt x="298532" y="266"/>
                </a:lnTo>
                <a:lnTo>
                  <a:pt x="343628" y="118"/>
                </a:lnTo>
                <a:lnTo>
                  <a:pt x="406357" y="35"/>
                </a:lnTo>
                <a:lnTo>
                  <a:pt x="449146" y="15"/>
                </a:lnTo>
                <a:lnTo>
                  <a:pt x="493362" y="6"/>
                </a:lnTo>
                <a:lnTo>
                  <a:pt x="538212" y="3"/>
                </a:lnTo>
                <a:lnTo>
                  <a:pt x="583344" y="1"/>
                </a:lnTo>
                <a:lnTo>
                  <a:pt x="628601" y="0"/>
                </a:lnTo>
                <a:lnTo>
                  <a:pt x="673914" y="0"/>
                </a:lnTo>
                <a:lnTo>
                  <a:pt x="736765" y="5159"/>
                </a:lnTo>
                <a:lnTo>
                  <a:pt x="779583" y="10572"/>
                </a:lnTo>
                <a:lnTo>
                  <a:pt x="840430" y="19691"/>
                </a:lnTo>
                <a:lnTo>
                  <a:pt x="895536" y="29233"/>
                </a:lnTo>
                <a:lnTo>
                  <a:pt x="950021" y="36019"/>
                </a:lnTo>
                <a:lnTo>
                  <a:pt x="1000363" y="38030"/>
                </a:lnTo>
                <a:lnTo>
                  <a:pt x="1060589" y="38710"/>
                </a:lnTo>
                <a:lnTo>
                  <a:pt x="1110843" y="39924"/>
                </a:lnTo>
                <a:lnTo>
                  <a:pt x="1137169" y="48597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4" name="Google Shape;144;p2"/>
          <p:cNvGrpSpPr/>
          <p:nvPr/>
        </p:nvGrpSpPr>
        <p:grpSpPr>
          <a:xfrm>
            <a:off x="1095829" y="1584779"/>
            <a:ext cx="2974134" cy="86957"/>
            <a:chOff x="1095829" y="1584779"/>
            <a:chExt cx="2974134" cy="86957"/>
          </a:xfrm>
        </p:grpSpPr>
        <p:sp>
          <p:nvSpPr>
            <p:cNvPr id="145" name="Google Shape;145;p2"/>
            <p:cNvSpPr/>
            <p:nvPr/>
          </p:nvSpPr>
          <p:spPr>
            <a:xfrm>
              <a:off x="2407946" y="1603877"/>
              <a:ext cx="1662017" cy="67859"/>
            </a:xfrm>
            <a:custGeom>
              <a:rect b="b" l="l" r="r" t="t"/>
              <a:pathLst>
                <a:path extrusionOk="0" h="67859" w="1662017">
                  <a:moveTo>
                    <a:pt x="0" y="9541"/>
                  </a:moveTo>
                  <a:lnTo>
                    <a:pt x="59272" y="9541"/>
                  </a:lnTo>
                  <a:lnTo>
                    <a:pt x="112942" y="8462"/>
                  </a:lnTo>
                  <a:lnTo>
                    <a:pt x="170900" y="1849"/>
                  </a:lnTo>
                  <a:lnTo>
                    <a:pt x="225226" y="422"/>
                  </a:lnTo>
                  <a:lnTo>
                    <a:pt x="282360" y="0"/>
                  </a:lnTo>
                  <a:lnTo>
                    <a:pt x="337446" y="2755"/>
                  </a:lnTo>
                  <a:lnTo>
                    <a:pt x="393726" y="7531"/>
                  </a:lnTo>
                  <a:lnTo>
                    <a:pt x="439573" y="8648"/>
                  </a:lnTo>
                  <a:lnTo>
                    <a:pt x="495947" y="9144"/>
                  </a:lnTo>
                  <a:lnTo>
                    <a:pt x="548360" y="9365"/>
                  </a:lnTo>
                  <a:lnTo>
                    <a:pt x="596853" y="8383"/>
                  </a:lnTo>
                  <a:lnTo>
                    <a:pt x="643604" y="4347"/>
                  </a:lnTo>
                  <a:lnTo>
                    <a:pt x="689581" y="1833"/>
                  </a:lnTo>
                  <a:lnTo>
                    <a:pt x="735213" y="716"/>
                  </a:lnTo>
                  <a:lnTo>
                    <a:pt x="780693" y="219"/>
                  </a:lnTo>
                  <a:lnTo>
                    <a:pt x="826105" y="2878"/>
                  </a:lnTo>
                  <a:lnTo>
                    <a:pt x="871486" y="6580"/>
                  </a:lnTo>
                  <a:lnTo>
                    <a:pt x="916854" y="8225"/>
                  </a:lnTo>
                  <a:lnTo>
                    <a:pt x="962216" y="8957"/>
                  </a:lnTo>
                  <a:lnTo>
                    <a:pt x="1006495" y="10361"/>
                  </a:lnTo>
                  <a:lnTo>
                    <a:pt x="1068932" y="16144"/>
                  </a:lnTo>
                  <a:lnTo>
                    <a:pt x="1112601" y="17876"/>
                  </a:lnTo>
                  <a:lnTo>
                    <a:pt x="1174526" y="24010"/>
                  </a:lnTo>
                  <a:lnTo>
                    <a:pt x="1228753" y="32667"/>
                  </a:lnTo>
                  <a:lnTo>
                    <a:pt x="1284177" y="36912"/>
                  </a:lnTo>
                  <a:lnTo>
                    <a:pt x="1336477" y="38170"/>
                  </a:lnTo>
                  <a:lnTo>
                    <a:pt x="1391331" y="43702"/>
                  </a:lnTo>
                  <a:lnTo>
                    <a:pt x="1453476" y="48567"/>
                  </a:lnTo>
                  <a:lnTo>
                    <a:pt x="1513749" y="55928"/>
                  </a:lnTo>
                  <a:lnTo>
                    <a:pt x="1560128" y="57483"/>
                  </a:lnTo>
                  <a:lnTo>
                    <a:pt x="1612028" y="60824"/>
                  </a:lnTo>
                  <a:lnTo>
                    <a:pt x="1662016" y="67858"/>
                  </a:lnTo>
                </a:path>
              </a:pathLst>
            </a:custGeom>
            <a:noFill/>
            <a:ln cap="flat" cmpd="sng" w="38100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095829" y="1584779"/>
              <a:ext cx="942781" cy="18921"/>
            </a:xfrm>
            <a:custGeom>
              <a:rect b="b" l="l" r="r" t="t"/>
              <a:pathLst>
                <a:path extrusionOk="0" h="18921" w="942781">
                  <a:moveTo>
                    <a:pt x="0" y="18920"/>
                  </a:moveTo>
                  <a:lnTo>
                    <a:pt x="52156" y="18920"/>
                  </a:lnTo>
                  <a:lnTo>
                    <a:pt x="101608" y="18920"/>
                  </a:lnTo>
                  <a:lnTo>
                    <a:pt x="158978" y="18920"/>
                  </a:lnTo>
                  <a:lnTo>
                    <a:pt x="205288" y="18920"/>
                  </a:lnTo>
                  <a:lnTo>
                    <a:pt x="251789" y="16040"/>
                  </a:lnTo>
                  <a:lnTo>
                    <a:pt x="298734" y="11161"/>
                  </a:lnTo>
                  <a:lnTo>
                    <a:pt x="348397" y="5392"/>
                  </a:lnTo>
                  <a:lnTo>
                    <a:pt x="399268" y="2108"/>
                  </a:lnTo>
                  <a:lnTo>
                    <a:pt x="450675" y="649"/>
                  </a:lnTo>
                  <a:lnTo>
                    <a:pt x="502321" y="0"/>
                  </a:lnTo>
                  <a:lnTo>
                    <a:pt x="554073" y="2592"/>
                  </a:lnTo>
                  <a:lnTo>
                    <a:pt x="605872" y="6263"/>
                  </a:lnTo>
                  <a:lnTo>
                    <a:pt x="657692" y="7895"/>
                  </a:lnTo>
                  <a:lnTo>
                    <a:pt x="706641" y="8621"/>
                  </a:lnTo>
                  <a:lnTo>
                    <a:pt x="751435" y="8943"/>
                  </a:lnTo>
                  <a:lnTo>
                    <a:pt x="807011" y="9124"/>
                  </a:lnTo>
                  <a:lnTo>
                    <a:pt x="858755" y="9178"/>
                  </a:lnTo>
                  <a:lnTo>
                    <a:pt x="919343" y="9196"/>
                  </a:lnTo>
                  <a:lnTo>
                    <a:pt x="942780" y="9201"/>
                  </a:lnTo>
                </a:path>
              </a:pathLst>
            </a:custGeom>
            <a:noFill/>
            <a:ln cap="flat" cmpd="sng" w="38100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0"/>
          <p:cNvSpPr txBox="1"/>
          <p:nvPr/>
        </p:nvSpPr>
        <p:spPr>
          <a:xfrm>
            <a:off x="50800" y="12700"/>
            <a:ext cx="63246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Draw the lewis dot</a:t>
            </a:r>
            <a:endParaRPr sz="4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0"/>
          <p:cNvSpPr txBox="1"/>
          <p:nvPr/>
        </p:nvSpPr>
        <p:spPr>
          <a:xfrm>
            <a:off x="5753100" y="63500"/>
            <a:ext cx="3454400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Ca Cl2</a:t>
            </a:r>
            <a:endParaRPr baseline="-25000" sz="3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20"/>
          <p:cNvSpPr/>
          <p:nvPr/>
        </p:nvSpPr>
        <p:spPr>
          <a:xfrm>
            <a:off x="8214085" y="44402"/>
            <a:ext cx="23587" cy="6502"/>
          </a:xfrm>
          <a:custGeom>
            <a:rect b="b" l="l" r="r" t="t"/>
            <a:pathLst>
              <a:path extrusionOk="0" h="6502" w="23587">
                <a:moveTo>
                  <a:pt x="23586" y="6501"/>
                </a:moveTo>
                <a:lnTo>
                  <a:pt x="12928" y="3129"/>
                </a:lnTo>
                <a:lnTo>
                  <a:pt x="0" y="0"/>
                </a:ln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"/>
          <p:cNvSpPr txBox="1"/>
          <p:nvPr/>
        </p:nvSpPr>
        <p:spPr>
          <a:xfrm>
            <a:off x="1193800" y="368300"/>
            <a:ext cx="6629400" cy="723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Binary Compounds</a:t>
            </a:r>
            <a:endParaRPr sz="4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3"/>
          <p:cNvSpPr txBox="1"/>
          <p:nvPr/>
        </p:nvSpPr>
        <p:spPr>
          <a:xfrm>
            <a:off x="1778000" y="1320800"/>
            <a:ext cx="41148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2 elements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3"/>
          <p:cNvSpPr txBox="1"/>
          <p:nvPr/>
        </p:nvSpPr>
        <p:spPr>
          <a:xfrm>
            <a:off x="609600" y="2184400"/>
            <a:ext cx="5867400" cy="63094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 H</a:t>
            </a:r>
            <a:r>
              <a:rPr lang="en-US" sz="2400"/>
              <a:t>2</a:t>
            </a:r>
            <a:r>
              <a:rPr lang="en-US" sz="3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O, NaCl, K</a:t>
            </a:r>
            <a:r>
              <a:rPr lang="en-US" sz="2400"/>
              <a:t>2</a:t>
            </a:r>
            <a:r>
              <a:rPr lang="en-US" sz="3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O,</a:t>
            </a:r>
            <a:endParaRPr baseline="-25000" sz="3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3"/>
          <p:cNvSpPr txBox="1"/>
          <p:nvPr/>
        </p:nvSpPr>
        <p:spPr>
          <a:xfrm>
            <a:off x="635000" y="3352800"/>
            <a:ext cx="30226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 Binary</a:t>
            </a:r>
            <a:endParaRPr sz="27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927100" y="3911600"/>
            <a:ext cx="2032000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NaNO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3"/>
          <p:cNvSpPr txBox="1"/>
          <p:nvPr/>
        </p:nvSpPr>
        <p:spPr>
          <a:xfrm>
            <a:off x="2022375" y="4066013"/>
            <a:ext cx="584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622300" y="4610100"/>
            <a:ext cx="6350000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(3 different elements) </a:t>
            </a:r>
            <a:endParaRPr sz="3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3"/>
          <p:cNvSpPr txBox="1"/>
          <p:nvPr/>
        </p:nvSpPr>
        <p:spPr>
          <a:xfrm>
            <a:off x="4833275" y="2196350"/>
            <a:ext cx="226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2400"/>
              <a:t>4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-US" sz="2400"/>
              <a:t>10</a:t>
            </a:r>
            <a:r>
              <a:rPr lang="en-US"/>
              <a:t> 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 baseline="-25000"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6972300" y="2176775"/>
            <a:ext cx="19812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</a:t>
            </a:r>
            <a:r>
              <a:rPr lang="en-US" sz="2400"/>
              <a:t>2</a:t>
            </a: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-US" sz="2400"/>
              <a:t>5</a:t>
            </a:r>
            <a:r>
              <a:rPr lang="en-US" sz="3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aseline="-25000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0" name="Google Shape;160;p3"/>
          <p:cNvCxnSpPr/>
          <p:nvPr/>
        </p:nvCxnSpPr>
        <p:spPr>
          <a:xfrm>
            <a:off x="1688846" y="1239393"/>
            <a:ext cx="0" cy="539369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1" name="Google Shape;161;p3"/>
          <p:cNvCxnSpPr/>
          <p:nvPr/>
        </p:nvCxnSpPr>
        <p:spPr>
          <a:xfrm>
            <a:off x="1677289" y="1767332"/>
            <a:ext cx="413131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62" name="Google Shape;162;p3"/>
          <p:cNvSpPr txBox="1"/>
          <p:nvPr/>
        </p:nvSpPr>
        <p:spPr>
          <a:xfrm>
            <a:off x="787400" y="5499100"/>
            <a:ext cx="5130800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Not 2 elements</a:t>
            </a:r>
            <a:endParaRPr baseline="-25000" sz="3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"/>
          <p:cNvSpPr txBox="1"/>
          <p:nvPr/>
        </p:nvSpPr>
        <p:spPr>
          <a:xfrm>
            <a:off x="1104900" y="330200"/>
            <a:ext cx="2590800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Naming</a:t>
            </a:r>
            <a:endParaRPr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4"/>
          <p:cNvSpPr txBox="1"/>
          <p:nvPr/>
        </p:nvSpPr>
        <p:spPr>
          <a:xfrm>
            <a:off x="2692450" y="345588"/>
            <a:ext cx="47751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ionic Compounds</a:t>
            </a:r>
            <a:endParaRPr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4"/>
          <p:cNvSpPr txBox="1"/>
          <p:nvPr/>
        </p:nvSpPr>
        <p:spPr>
          <a:xfrm>
            <a:off x="1168400" y="1054100"/>
            <a:ext cx="6019800" cy="56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Cation Keeps its name</a:t>
            </a:r>
            <a:endParaRPr sz="3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4"/>
          <p:cNvSpPr txBox="1"/>
          <p:nvPr/>
        </p:nvSpPr>
        <p:spPr>
          <a:xfrm>
            <a:off x="1803400" y="1638300"/>
            <a:ext cx="69596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if cation makes multiple oxid. state</a:t>
            </a:r>
            <a:endParaRPr sz="24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4"/>
          <p:cNvSpPr txBox="1"/>
          <p:nvPr/>
        </p:nvSpPr>
        <p:spPr>
          <a:xfrm>
            <a:off x="1689100" y="2082800"/>
            <a:ext cx="69088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figure out the charge and write  ​it after the cation</a:t>
            </a:r>
            <a:endParaRPr sz="2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4"/>
          <p:cNvSpPr txBox="1"/>
          <p:nvPr/>
        </p:nvSpPr>
        <p:spPr>
          <a:xfrm>
            <a:off x="2710863" y="2531038"/>
            <a:ext cx="50799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using Roman Numerals</a:t>
            </a:r>
            <a:endParaRPr sz="26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4"/>
          <p:cNvSpPr txBox="1"/>
          <p:nvPr/>
        </p:nvSpPr>
        <p:spPr>
          <a:xfrm>
            <a:off x="1193800" y="3454400"/>
            <a:ext cx="5842000" cy="56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anion →-ide (if binary)</a:t>
            </a:r>
            <a:endParaRPr sz="3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4"/>
          <p:cNvSpPr txBox="1"/>
          <p:nvPr/>
        </p:nvSpPr>
        <p:spPr>
          <a:xfrm>
            <a:off x="3263900" y="4127500"/>
            <a:ext cx="64770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-Polyatomic ions keep their suffix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5" name="Google Shape;175;p4"/>
          <p:cNvCxnSpPr/>
          <p:nvPr/>
        </p:nvCxnSpPr>
        <p:spPr>
          <a:xfrm>
            <a:off x="1562608" y="1572260"/>
            <a:ext cx="0" cy="34417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  <p:cxnSp>
        <p:nvCxnSpPr>
          <p:cNvPr id="176" name="Google Shape;176;p4"/>
          <p:cNvCxnSpPr/>
          <p:nvPr/>
        </p:nvCxnSpPr>
        <p:spPr>
          <a:xfrm>
            <a:off x="1551051" y="1916430"/>
            <a:ext cx="29845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"/>
          <p:cNvSpPr txBox="1"/>
          <p:nvPr/>
        </p:nvSpPr>
        <p:spPr>
          <a:xfrm>
            <a:off x="977900" y="266700"/>
            <a:ext cx="629920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stock System</a:t>
            </a:r>
            <a:endParaRPr sz="4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5"/>
          <p:cNvSpPr txBox="1"/>
          <p:nvPr/>
        </p:nvSpPr>
        <p:spPr>
          <a:xfrm>
            <a:off x="5300325" y="243638"/>
            <a:ext cx="17781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endParaRPr sz="4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5"/>
          <p:cNvSpPr txBox="1"/>
          <p:nvPr/>
        </p:nvSpPr>
        <p:spPr>
          <a:xfrm>
            <a:off x="990600" y="889000"/>
            <a:ext cx="7366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naming ionic compounds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5"/>
          <p:cNvSpPr txBox="1"/>
          <p:nvPr/>
        </p:nvSpPr>
        <p:spPr>
          <a:xfrm>
            <a:off x="965200" y="2222500"/>
            <a:ext cx="8407400" cy="247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If the metal is a d-block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metal &amp; makes more than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 charge, figure out its charge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&amp; write it after its name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using Roman Numerals</a:t>
            </a:r>
            <a:endParaRPr sz="3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5" name="Google Shape;185;p5"/>
          <p:cNvCxnSpPr/>
          <p:nvPr/>
        </p:nvCxnSpPr>
        <p:spPr>
          <a:xfrm>
            <a:off x="962914" y="1917573"/>
            <a:ext cx="0" cy="755269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  <p:cxnSp>
        <p:nvCxnSpPr>
          <p:cNvPr id="186" name="Google Shape;186;p5"/>
          <p:cNvCxnSpPr/>
          <p:nvPr/>
        </p:nvCxnSpPr>
        <p:spPr>
          <a:xfrm>
            <a:off x="954532" y="2672842"/>
            <a:ext cx="531241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med" w="med" type="oval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"/>
          <p:cNvSpPr txBox="1"/>
          <p:nvPr/>
        </p:nvSpPr>
        <p:spPr>
          <a:xfrm>
            <a:off x="1574800" y="165100"/>
            <a:ext cx="62992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copper (II) nitrate</a:t>
            </a:r>
            <a:endParaRPr sz="44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6"/>
          <p:cNvSpPr txBox="1"/>
          <p:nvPr/>
        </p:nvSpPr>
        <p:spPr>
          <a:xfrm>
            <a:off x="5094400" y="511225"/>
            <a:ext cx="37338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means Poly Atomic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Table E</a:t>
            </a:r>
            <a:endParaRPr sz="22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6"/>
          <p:cNvSpPr txBox="1"/>
          <p:nvPr/>
        </p:nvSpPr>
        <p:spPr>
          <a:xfrm>
            <a:off x="1116625" y="584200"/>
            <a:ext cx="38862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the charge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of Cu is +2</a:t>
            </a:r>
            <a:endParaRPr sz="3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4" name="Google Shape;194;p6"/>
          <p:cNvCxnSpPr/>
          <p:nvPr/>
        </p:nvCxnSpPr>
        <p:spPr>
          <a:xfrm flipH="1">
            <a:off x="3564250" y="844500"/>
            <a:ext cx="349200" cy="8646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"/>
          <p:cNvSpPr txBox="1"/>
          <p:nvPr/>
        </p:nvSpPr>
        <p:spPr>
          <a:xfrm>
            <a:off x="990600" y="203200"/>
            <a:ext cx="7518400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criss cross method</a:t>
            </a:r>
            <a:endParaRPr sz="38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7"/>
          <p:cNvSpPr txBox="1"/>
          <p:nvPr/>
        </p:nvSpPr>
        <p:spPr>
          <a:xfrm>
            <a:off x="215900" y="1574800"/>
            <a:ext cx="94488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when writing a formula from the name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"/>
          <p:cNvSpPr txBox="1"/>
          <p:nvPr/>
        </p:nvSpPr>
        <p:spPr>
          <a:xfrm>
            <a:off x="215900" y="2679700"/>
            <a:ext cx="9575800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en-US" sz="2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drop and swap</a:t>
            </a: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 the charge number (ignore the sign) of the Metal so that it is the subscript  ​of the non-metal and vice versa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Reduce if possible b/c ionic compounds are empirical formulas</a:t>
            </a:r>
            <a:endParaRPr sz="2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/>
        </p:nvSpPr>
        <p:spPr>
          <a:xfrm>
            <a:off x="546100" y="152400"/>
            <a:ext cx="8382000" cy="56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How ionic Bonding Shakes down</a:t>
            </a:r>
            <a:endParaRPr sz="31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8"/>
          <p:cNvSpPr txBox="1"/>
          <p:nvPr/>
        </p:nvSpPr>
        <p:spPr>
          <a:xfrm>
            <a:off x="1092200" y="1181100"/>
            <a:ext cx="6807200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Lewis (e-) dot structures</a:t>
            </a:r>
            <a:endParaRPr sz="34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8"/>
          <p:cNvSpPr txBox="1"/>
          <p:nvPr/>
        </p:nvSpPr>
        <p:spPr>
          <a:xfrm>
            <a:off x="1447800" y="1879600"/>
            <a:ext cx="5994400" cy="538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↳ show only valance e-'s</a:t>
            </a:r>
            <a:endParaRPr sz="29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8"/>
          <p:cNvSpPr txBox="1"/>
          <p:nvPr/>
        </p:nvSpPr>
        <p:spPr>
          <a:xfrm>
            <a:off x="1397000" y="2857500"/>
            <a:ext cx="599440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draw chart of dot structures with elements and ions for each group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"/>
          <p:cNvSpPr txBox="1"/>
          <p:nvPr/>
        </p:nvSpPr>
        <p:spPr>
          <a:xfrm>
            <a:off x="3009900" y="279400"/>
            <a:ext cx="48260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Li</a:t>
            </a:r>
            <a:endParaRPr sz="26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9"/>
          <p:cNvSpPr txBox="1"/>
          <p:nvPr/>
        </p:nvSpPr>
        <p:spPr>
          <a:xfrm>
            <a:off x="3390900" y="279400"/>
            <a:ext cx="558800" cy="507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Cl</a:t>
            </a:r>
            <a:endParaRPr sz="2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9"/>
          <p:cNvSpPr txBox="1"/>
          <p:nvPr/>
        </p:nvSpPr>
        <p:spPr>
          <a:xfrm>
            <a:off x="2349500" y="1041400"/>
            <a:ext cx="965200" cy="446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 val</a:t>
            </a:r>
            <a:endParaRPr sz="23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9"/>
          <p:cNvSpPr txBox="1"/>
          <p:nvPr/>
        </p:nvSpPr>
        <p:spPr>
          <a:xfrm>
            <a:off x="3327400" y="990600"/>
            <a:ext cx="533400" cy="492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e-</a:t>
            </a:r>
            <a:endParaRPr sz="26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 txBox="1"/>
          <p:nvPr/>
        </p:nvSpPr>
        <p:spPr>
          <a:xfrm>
            <a:off x="3937000" y="1054100"/>
            <a:ext cx="1447800" cy="446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7 val e-</a:t>
            </a:r>
            <a:endParaRPr sz="23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9"/>
          <p:cNvSpPr txBox="1"/>
          <p:nvPr/>
        </p:nvSpPr>
        <p:spPr>
          <a:xfrm>
            <a:off x="1587500" y="1562100"/>
            <a:ext cx="4546600" cy="9848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metal → Nonmetal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(loses e-) (Gains e-)</a:t>
            </a:r>
            <a:endParaRPr sz="2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9"/>
          <p:cNvSpPr txBox="1"/>
          <p:nvPr/>
        </p:nvSpPr>
        <p:spPr>
          <a:xfrm>
            <a:off x="1955800" y="5346700"/>
            <a:ext cx="5588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Li</a:t>
            </a:r>
            <a:endParaRPr sz="32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9"/>
          <p:cNvSpPr/>
          <p:nvPr/>
        </p:nvSpPr>
        <p:spPr>
          <a:xfrm>
            <a:off x="2565400" y="5537200"/>
            <a:ext cx="63501" cy="152401"/>
          </a:xfrm>
          <a:custGeom>
            <a:rect b="b" l="l" r="r" t="t"/>
            <a:pathLst>
              <a:path extrusionOk="0" h="152401" w="63501">
                <a:moveTo>
                  <a:pt x="0" y="0"/>
                </a:moveTo>
                <a:lnTo>
                  <a:pt x="24130" y="73660"/>
                </a:lnTo>
                <a:lnTo>
                  <a:pt x="30480" y="90170"/>
                </a:lnTo>
                <a:lnTo>
                  <a:pt x="35560" y="104140"/>
                </a:lnTo>
                <a:lnTo>
                  <a:pt x="40640" y="115570"/>
                </a:lnTo>
                <a:lnTo>
                  <a:pt x="45720" y="124460"/>
                </a:lnTo>
                <a:lnTo>
                  <a:pt x="49530" y="133350"/>
                </a:lnTo>
                <a:lnTo>
                  <a:pt x="63500" y="152400"/>
                </a:ln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9"/>
          <p:cNvSpPr/>
          <p:nvPr/>
        </p:nvSpPr>
        <p:spPr>
          <a:xfrm>
            <a:off x="2540000" y="5600700"/>
            <a:ext cx="114301" cy="50801"/>
          </a:xfrm>
          <a:custGeom>
            <a:rect b="b" l="l" r="r" t="t"/>
            <a:pathLst>
              <a:path extrusionOk="0" h="50801" w="114301">
                <a:moveTo>
                  <a:pt x="114300" y="0"/>
                </a:moveTo>
                <a:lnTo>
                  <a:pt x="100330" y="6350"/>
                </a:lnTo>
                <a:lnTo>
                  <a:pt x="92710" y="10160"/>
                </a:lnTo>
                <a:lnTo>
                  <a:pt x="82550" y="13970"/>
                </a:lnTo>
                <a:lnTo>
                  <a:pt x="72390" y="17780"/>
                </a:lnTo>
                <a:lnTo>
                  <a:pt x="59690" y="22860"/>
                </a:lnTo>
                <a:lnTo>
                  <a:pt x="45720" y="29210"/>
                </a:lnTo>
                <a:lnTo>
                  <a:pt x="0" y="50800"/>
                </a:ln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9"/>
          <p:cNvSpPr txBox="1"/>
          <p:nvPr/>
        </p:nvSpPr>
        <p:spPr>
          <a:xfrm>
            <a:off x="4279900" y="4775200"/>
            <a:ext cx="9144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Cl</a:t>
            </a:r>
            <a:r>
              <a:rPr lang="en-US" sz="5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56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9"/>
          <p:cNvSpPr/>
          <p:nvPr/>
        </p:nvSpPr>
        <p:spPr>
          <a:xfrm>
            <a:off x="4601210" y="5003800"/>
            <a:ext cx="49531" cy="58421"/>
          </a:xfrm>
          <a:custGeom>
            <a:rect b="b" l="l" r="r" t="t"/>
            <a:pathLst>
              <a:path extrusionOk="0" h="58421" w="49531">
                <a:moveTo>
                  <a:pt x="21590" y="12700"/>
                </a:moveTo>
                <a:lnTo>
                  <a:pt x="7620" y="12700"/>
                </a:lnTo>
                <a:lnTo>
                  <a:pt x="3810" y="15240"/>
                </a:lnTo>
                <a:lnTo>
                  <a:pt x="1270" y="20320"/>
                </a:lnTo>
                <a:lnTo>
                  <a:pt x="0" y="26670"/>
                </a:lnTo>
                <a:lnTo>
                  <a:pt x="0" y="33020"/>
                </a:lnTo>
                <a:lnTo>
                  <a:pt x="1270" y="40640"/>
                </a:lnTo>
                <a:lnTo>
                  <a:pt x="3810" y="48260"/>
                </a:lnTo>
                <a:lnTo>
                  <a:pt x="10160" y="53340"/>
                </a:lnTo>
                <a:lnTo>
                  <a:pt x="17780" y="57150"/>
                </a:lnTo>
                <a:lnTo>
                  <a:pt x="27940" y="58420"/>
                </a:lnTo>
                <a:lnTo>
                  <a:pt x="35560" y="58420"/>
                </a:lnTo>
                <a:lnTo>
                  <a:pt x="41910" y="57150"/>
                </a:lnTo>
                <a:lnTo>
                  <a:pt x="48260" y="55880"/>
                </a:lnTo>
                <a:lnTo>
                  <a:pt x="49530" y="50800"/>
                </a:lnTo>
                <a:lnTo>
                  <a:pt x="46990" y="45720"/>
                </a:lnTo>
                <a:lnTo>
                  <a:pt x="43180" y="38100"/>
                </a:lnTo>
                <a:lnTo>
                  <a:pt x="35560" y="33020"/>
                </a:lnTo>
                <a:lnTo>
                  <a:pt x="26670" y="27940"/>
                </a:lnTo>
                <a:lnTo>
                  <a:pt x="16510" y="22860"/>
                </a:lnTo>
                <a:lnTo>
                  <a:pt x="13970" y="21590"/>
                </a:lnTo>
                <a:lnTo>
                  <a:pt x="16510" y="24130"/>
                </a:lnTo>
                <a:lnTo>
                  <a:pt x="22860" y="29210"/>
                </a:lnTo>
                <a:lnTo>
                  <a:pt x="29210" y="31750"/>
                </a:lnTo>
                <a:lnTo>
                  <a:pt x="36830" y="34290"/>
                </a:lnTo>
                <a:lnTo>
                  <a:pt x="44450" y="35560"/>
                </a:lnTo>
                <a:lnTo>
                  <a:pt x="48260" y="33020"/>
                </a:lnTo>
                <a:lnTo>
                  <a:pt x="49530" y="29210"/>
                </a:lnTo>
                <a:lnTo>
                  <a:pt x="48260" y="24130"/>
                </a:lnTo>
                <a:lnTo>
                  <a:pt x="43180" y="19050"/>
                </a:lnTo>
                <a:lnTo>
                  <a:pt x="36830" y="13970"/>
                </a:lnTo>
                <a:lnTo>
                  <a:pt x="8890" y="0"/>
                </a:ln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5" name="Google Shape;225;p9"/>
          <p:cNvGrpSpPr/>
          <p:nvPr/>
        </p:nvGrpSpPr>
        <p:grpSpPr>
          <a:xfrm>
            <a:off x="4237990" y="5295900"/>
            <a:ext cx="909243" cy="341344"/>
            <a:chOff x="4237990" y="5295900"/>
            <a:chExt cx="909243" cy="341344"/>
          </a:xfrm>
        </p:grpSpPr>
        <p:sp>
          <p:nvSpPr>
            <p:cNvPr id="226" name="Google Shape;226;p9"/>
            <p:cNvSpPr/>
            <p:nvPr/>
          </p:nvSpPr>
          <p:spPr>
            <a:xfrm>
              <a:off x="4237990" y="5549298"/>
              <a:ext cx="81982" cy="87946"/>
            </a:xfrm>
            <a:custGeom>
              <a:rect b="b" l="l" r="r" t="t"/>
              <a:pathLst>
                <a:path extrusionOk="0" h="87946" w="81982">
                  <a:moveTo>
                    <a:pt x="49189" y="29812"/>
                  </a:moveTo>
                  <a:lnTo>
                    <a:pt x="41736" y="29812"/>
                  </a:lnTo>
                  <a:lnTo>
                    <a:pt x="35774" y="31302"/>
                  </a:lnTo>
                  <a:lnTo>
                    <a:pt x="28321" y="34283"/>
                  </a:lnTo>
                  <a:lnTo>
                    <a:pt x="20868" y="37264"/>
                  </a:lnTo>
                  <a:lnTo>
                    <a:pt x="13415" y="43227"/>
                  </a:lnTo>
                  <a:lnTo>
                    <a:pt x="7453" y="50680"/>
                  </a:lnTo>
                  <a:lnTo>
                    <a:pt x="1490" y="58133"/>
                  </a:lnTo>
                  <a:lnTo>
                    <a:pt x="0" y="65586"/>
                  </a:lnTo>
                  <a:lnTo>
                    <a:pt x="2981" y="71548"/>
                  </a:lnTo>
                  <a:lnTo>
                    <a:pt x="8943" y="77510"/>
                  </a:lnTo>
                  <a:lnTo>
                    <a:pt x="13415" y="81982"/>
                  </a:lnTo>
                  <a:lnTo>
                    <a:pt x="19377" y="83472"/>
                  </a:lnTo>
                  <a:lnTo>
                    <a:pt x="23849" y="86454"/>
                  </a:lnTo>
                  <a:lnTo>
                    <a:pt x="31302" y="86454"/>
                  </a:lnTo>
                  <a:lnTo>
                    <a:pt x="38754" y="87945"/>
                  </a:lnTo>
                  <a:lnTo>
                    <a:pt x="47698" y="87945"/>
                  </a:lnTo>
                  <a:lnTo>
                    <a:pt x="56642" y="86454"/>
                  </a:lnTo>
                  <a:lnTo>
                    <a:pt x="65585" y="84964"/>
                  </a:lnTo>
                  <a:lnTo>
                    <a:pt x="74528" y="80492"/>
                  </a:lnTo>
                  <a:lnTo>
                    <a:pt x="79000" y="76019"/>
                  </a:lnTo>
                  <a:lnTo>
                    <a:pt x="80491" y="68566"/>
                  </a:lnTo>
                  <a:lnTo>
                    <a:pt x="80491" y="61113"/>
                  </a:lnTo>
                  <a:lnTo>
                    <a:pt x="74528" y="53661"/>
                  </a:lnTo>
                  <a:lnTo>
                    <a:pt x="67076" y="47699"/>
                  </a:lnTo>
                  <a:lnTo>
                    <a:pt x="55151" y="41736"/>
                  </a:lnTo>
                  <a:lnTo>
                    <a:pt x="52170" y="38755"/>
                  </a:lnTo>
                  <a:lnTo>
                    <a:pt x="52170" y="38755"/>
                  </a:lnTo>
                  <a:lnTo>
                    <a:pt x="56642" y="41736"/>
                  </a:lnTo>
                  <a:lnTo>
                    <a:pt x="77509" y="52171"/>
                  </a:lnTo>
                  <a:lnTo>
                    <a:pt x="81981" y="50680"/>
                  </a:lnTo>
                  <a:lnTo>
                    <a:pt x="81981" y="47699"/>
                  </a:lnTo>
                  <a:lnTo>
                    <a:pt x="80491" y="41736"/>
                  </a:lnTo>
                  <a:lnTo>
                    <a:pt x="77509" y="34283"/>
                  </a:lnTo>
                  <a:lnTo>
                    <a:pt x="71547" y="26830"/>
                  </a:lnTo>
                  <a:lnTo>
                    <a:pt x="49189" y="0"/>
                  </a:lnTo>
                </a:path>
              </a:pathLst>
            </a:custGeom>
            <a:noFill/>
            <a:ln cap="flat" cmpd="sng" w="44575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9"/>
            <p:cNvSpPr/>
            <p:nvPr/>
          </p:nvSpPr>
          <p:spPr>
            <a:xfrm>
              <a:off x="5092081" y="5295900"/>
              <a:ext cx="55152" cy="73040"/>
            </a:xfrm>
            <a:custGeom>
              <a:rect b="b" l="l" r="r" t="t"/>
              <a:pathLst>
                <a:path extrusionOk="0" h="73040" w="55152">
                  <a:moveTo>
                    <a:pt x="44717" y="44717"/>
                  </a:moveTo>
                  <a:lnTo>
                    <a:pt x="28320" y="37265"/>
                  </a:lnTo>
                  <a:lnTo>
                    <a:pt x="22358" y="35774"/>
                  </a:lnTo>
                  <a:lnTo>
                    <a:pt x="16396" y="37265"/>
                  </a:lnTo>
                  <a:lnTo>
                    <a:pt x="10434" y="40246"/>
                  </a:lnTo>
                  <a:lnTo>
                    <a:pt x="7453" y="44717"/>
                  </a:lnTo>
                  <a:lnTo>
                    <a:pt x="4472" y="50680"/>
                  </a:lnTo>
                  <a:lnTo>
                    <a:pt x="2982" y="59623"/>
                  </a:lnTo>
                  <a:lnTo>
                    <a:pt x="7453" y="64095"/>
                  </a:lnTo>
                  <a:lnTo>
                    <a:pt x="14906" y="67076"/>
                  </a:lnTo>
                  <a:lnTo>
                    <a:pt x="25340" y="70058"/>
                  </a:lnTo>
                  <a:lnTo>
                    <a:pt x="32793" y="71548"/>
                  </a:lnTo>
                  <a:lnTo>
                    <a:pt x="40245" y="73039"/>
                  </a:lnTo>
                  <a:lnTo>
                    <a:pt x="46207" y="73039"/>
                  </a:lnTo>
                  <a:lnTo>
                    <a:pt x="50679" y="70058"/>
                  </a:lnTo>
                  <a:lnTo>
                    <a:pt x="53660" y="65586"/>
                  </a:lnTo>
                  <a:lnTo>
                    <a:pt x="55151" y="58133"/>
                  </a:lnTo>
                  <a:lnTo>
                    <a:pt x="50679" y="53661"/>
                  </a:lnTo>
                  <a:lnTo>
                    <a:pt x="40245" y="50680"/>
                  </a:lnTo>
                  <a:lnTo>
                    <a:pt x="26830" y="49189"/>
                  </a:lnTo>
                  <a:lnTo>
                    <a:pt x="20868" y="49189"/>
                  </a:lnTo>
                  <a:lnTo>
                    <a:pt x="20868" y="50680"/>
                  </a:lnTo>
                  <a:lnTo>
                    <a:pt x="23849" y="53661"/>
                  </a:lnTo>
                  <a:lnTo>
                    <a:pt x="29811" y="53661"/>
                  </a:lnTo>
                  <a:lnTo>
                    <a:pt x="35773" y="52170"/>
                  </a:lnTo>
                  <a:lnTo>
                    <a:pt x="43226" y="50680"/>
                  </a:lnTo>
                  <a:lnTo>
                    <a:pt x="49188" y="43227"/>
                  </a:lnTo>
                  <a:lnTo>
                    <a:pt x="52169" y="34283"/>
                  </a:lnTo>
                  <a:lnTo>
                    <a:pt x="55151" y="22359"/>
                  </a:lnTo>
                  <a:lnTo>
                    <a:pt x="53660" y="14906"/>
                  </a:lnTo>
                  <a:lnTo>
                    <a:pt x="49188" y="10434"/>
                  </a:lnTo>
                  <a:lnTo>
                    <a:pt x="41735" y="5963"/>
                  </a:lnTo>
                  <a:lnTo>
                    <a:pt x="34283" y="4471"/>
                  </a:lnTo>
                  <a:lnTo>
                    <a:pt x="26830" y="2981"/>
                  </a:lnTo>
                  <a:lnTo>
                    <a:pt x="0" y="0"/>
                  </a:lnTo>
                </a:path>
              </a:pathLst>
            </a:custGeom>
            <a:noFill/>
            <a:ln cap="flat" cmpd="sng" w="44575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8" name="Google Shape;228;p9"/>
          <p:cNvSpPr/>
          <p:nvPr/>
        </p:nvSpPr>
        <p:spPr>
          <a:xfrm>
            <a:off x="4775200" y="5016500"/>
            <a:ext cx="90171" cy="59691"/>
          </a:xfrm>
          <a:custGeom>
            <a:rect b="b" l="l" r="r" t="t"/>
            <a:pathLst>
              <a:path extrusionOk="0" h="59691" w="90171">
                <a:moveTo>
                  <a:pt x="50800" y="0"/>
                </a:moveTo>
                <a:lnTo>
                  <a:pt x="36830" y="0"/>
                </a:lnTo>
                <a:lnTo>
                  <a:pt x="29210" y="1270"/>
                </a:lnTo>
                <a:lnTo>
                  <a:pt x="19050" y="3810"/>
                </a:lnTo>
                <a:lnTo>
                  <a:pt x="8890" y="6350"/>
                </a:lnTo>
                <a:lnTo>
                  <a:pt x="2540" y="12700"/>
                </a:lnTo>
                <a:lnTo>
                  <a:pt x="0" y="21590"/>
                </a:lnTo>
                <a:lnTo>
                  <a:pt x="0" y="31750"/>
                </a:lnTo>
                <a:lnTo>
                  <a:pt x="2540" y="39370"/>
                </a:lnTo>
                <a:lnTo>
                  <a:pt x="7620" y="45720"/>
                </a:lnTo>
                <a:lnTo>
                  <a:pt x="13970" y="52070"/>
                </a:lnTo>
                <a:lnTo>
                  <a:pt x="20320" y="55880"/>
                </a:lnTo>
                <a:lnTo>
                  <a:pt x="27940" y="58420"/>
                </a:lnTo>
                <a:lnTo>
                  <a:pt x="35560" y="59690"/>
                </a:lnTo>
                <a:lnTo>
                  <a:pt x="44450" y="59690"/>
                </a:lnTo>
                <a:lnTo>
                  <a:pt x="54610" y="58420"/>
                </a:lnTo>
                <a:lnTo>
                  <a:pt x="66040" y="55880"/>
                </a:lnTo>
                <a:lnTo>
                  <a:pt x="73660" y="49530"/>
                </a:lnTo>
                <a:lnTo>
                  <a:pt x="78740" y="41910"/>
                </a:lnTo>
                <a:lnTo>
                  <a:pt x="82550" y="31750"/>
                </a:lnTo>
                <a:lnTo>
                  <a:pt x="81280" y="24130"/>
                </a:lnTo>
                <a:lnTo>
                  <a:pt x="78740" y="17780"/>
                </a:lnTo>
                <a:lnTo>
                  <a:pt x="73660" y="11430"/>
                </a:lnTo>
                <a:lnTo>
                  <a:pt x="67310" y="7620"/>
                </a:lnTo>
                <a:lnTo>
                  <a:pt x="60960" y="5080"/>
                </a:lnTo>
                <a:lnTo>
                  <a:pt x="53340" y="3810"/>
                </a:lnTo>
                <a:lnTo>
                  <a:pt x="46990" y="3810"/>
                </a:lnTo>
                <a:lnTo>
                  <a:pt x="40640" y="5080"/>
                </a:lnTo>
                <a:lnTo>
                  <a:pt x="35560" y="7620"/>
                </a:lnTo>
                <a:lnTo>
                  <a:pt x="34290" y="12700"/>
                </a:lnTo>
                <a:lnTo>
                  <a:pt x="34290" y="17780"/>
                </a:lnTo>
                <a:lnTo>
                  <a:pt x="35560" y="24130"/>
                </a:lnTo>
                <a:lnTo>
                  <a:pt x="38100" y="30480"/>
                </a:lnTo>
                <a:lnTo>
                  <a:pt x="40640" y="35560"/>
                </a:lnTo>
                <a:lnTo>
                  <a:pt x="44450" y="40640"/>
                </a:lnTo>
                <a:lnTo>
                  <a:pt x="49530" y="45720"/>
                </a:lnTo>
                <a:lnTo>
                  <a:pt x="55880" y="49530"/>
                </a:lnTo>
                <a:lnTo>
                  <a:pt x="62230" y="54610"/>
                </a:lnTo>
                <a:lnTo>
                  <a:pt x="69850" y="55880"/>
                </a:lnTo>
                <a:lnTo>
                  <a:pt x="77470" y="55880"/>
                </a:lnTo>
                <a:lnTo>
                  <a:pt x="85090" y="54610"/>
                </a:lnTo>
                <a:lnTo>
                  <a:pt x="88900" y="48260"/>
                </a:lnTo>
                <a:lnTo>
                  <a:pt x="90170" y="40640"/>
                </a:lnTo>
                <a:lnTo>
                  <a:pt x="90170" y="31750"/>
                </a:lnTo>
                <a:lnTo>
                  <a:pt x="86360" y="24130"/>
                </a:lnTo>
                <a:lnTo>
                  <a:pt x="81280" y="17780"/>
                </a:lnTo>
                <a:lnTo>
                  <a:pt x="38100" y="0"/>
                </a:ln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9"/>
          <p:cNvSpPr/>
          <p:nvPr/>
        </p:nvSpPr>
        <p:spPr>
          <a:xfrm>
            <a:off x="4593590" y="5797550"/>
            <a:ext cx="77471" cy="55881"/>
          </a:xfrm>
          <a:custGeom>
            <a:rect b="b" l="l" r="r" t="t"/>
            <a:pathLst>
              <a:path extrusionOk="0" h="55881" w="77471">
                <a:moveTo>
                  <a:pt x="67310" y="6350"/>
                </a:moveTo>
                <a:lnTo>
                  <a:pt x="43180" y="6350"/>
                </a:lnTo>
                <a:lnTo>
                  <a:pt x="35560" y="7620"/>
                </a:lnTo>
                <a:lnTo>
                  <a:pt x="27940" y="10160"/>
                </a:lnTo>
                <a:lnTo>
                  <a:pt x="20320" y="12700"/>
                </a:lnTo>
                <a:lnTo>
                  <a:pt x="12700" y="16510"/>
                </a:lnTo>
                <a:lnTo>
                  <a:pt x="7620" y="20320"/>
                </a:lnTo>
                <a:lnTo>
                  <a:pt x="1270" y="24130"/>
                </a:lnTo>
                <a:lnTo>
                  <a:pt x="0" y="29210"/>
                </a:lnTo>
                <a:lnTo>
                  <a:pt x="0" y="35560"/>
                </a:lnTo>
                <a:lnTo>
                  <a:pt x="1270" y="43180"/>
                </a:lnTo>
                <a:lnTo>
                  <a:pt x="5080" y="48260"/>
                </a:lnTo>
                <a:lnTo>
                  <a:pt x="10160" y="50800"/>
                </a:lnTo>
                <a:lnTo>
                  <a:pt x="16510" y="53340"/>
                </a:lnTo>
                <a:lnTo>
                  <a:pt x="24130" y="54610"/>
                </a:lnTo>
                <a:lnTo>
                  <a:pt x="30480" y="55880"/>
                </a:lnTo>
                <a:lnTo>
                  <a:pt x="39370" y="55880"/>
                </a:lnTo>
                <a:lnTo>
                  <a:pt x="45720" y="53340"/>
                </a:lnTo>
                <a:lnTo>
                  <a:pt x="50800" y="49530"/>
                </a:lnTo>
                <a:lnTo>
                  <a:pt x="57150" y="43180"/>
                </a:lnTo>
                <a:lnTo>
                  <a:pt x="58420" y="36830"/>
                </a:lnTo>
                <a:lnTo>
                  <a:pt x="58420" y="29210"/>
                </a:lnTo>
                <a:lnTo>
                  <a:pt x="57150" y="21590"/>
                </a:lnTo>
                <a:lnTo>
                  <a:pt x="53340" y="16510"/>
                </a:lnTo>
                <a:lnTo>
                  <a:pt x="48260" y="12700"/>
                </a:lnTo>
                <a:lnTo>
                  <a:pt x="41910" y="11430"/>
                </a:lnTo>
                <a:lnTo>
                  <a:pt x="36830" y="10160"/>
                </a:lnTo>
                <a:lnTo>
                  <a:pt x="30480" y="12700"/>
                </a:lnTo>
                <a:lnTo>
                  <a:pt x="26670" y="13970"/>
                </a:lnTo>
                <a:lnTo>
                  <a:pt x="25400" y="17780"/>
                </a:lnTo>
                <a:lnTo>
                  <a:pt x="27940" y="20320"/>
                </a:lnTo>
                <a:lnTo>
                  <a:pt x="33020" y="24130"/>
                </a:lnTo>
                <a:lnTo>
                  <a:pt x="38100" y="25400"/>
                </a:lnTo>
                <a:lnTo>
                  <a:pt x="45720" y="24130"/>
                </a:lnTo>
                <a:lnTo>
                  <a:pt x="53340" y="22860"/>
                </a:lnTo>
                <a:lnTo>
                  <a:pt x="60960" y="20320"/>
                </a:lnTo>
                <a:lnTo>
                  <a:pt x="68580" y="16510"/>
                </a:lnTo>
                <a:lnTo>
                  <a:pt x="76200" y="13970"/>
                </a:lnTo>
                <a:lnTo>
                  <a:pt x="77470" y="10160"/>
                </a:lnTo>
                <a:lnTo>
                  <a:pt x="73660" y="6350"/>
                </a:lnTo>
                <a:lnTo>
                  <a:pt x="67310" y="1270"/>
                </a:lnTo>
                <a:lnTo>
                  <a:pt x="62230" y="0"/>
                </a:lnTo>
                <a:lnTo>
                  <a:pt x="57150" y="1270"/>
                </a:lnTo>
                <a:lnTo>
                  <a:pt x="41910" y="19050"/>
                </a:ln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9"/>
          <p:cNvSpPr txBox="1"/>
          <p:nvPr/>
        </p:nvSpPr>
        <p:spPr>
          <a:xfrm>
            <a:off x="1676400" y="2921000"/>
            <a:ext cx="1828800" cy="446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= 1.0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9"/>
          <p:cNvSpPr txBox="1"/>
          <p:nvPr/>
        </p:nvSpPr>
        <p:spPr>
          <a:xfrm>
            <a:off x="3898900" y="2882900"/>
            <a:ext cx="1752600" cy="446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= 3.2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9"/>
          <p:cNvSpPr txBox="1"/>
          <p:nvPr/>
        </p:nvSpPr>
        <p:spPr>
          <a:xfrm>
            <a:off x="1701800" y="3479800"/>
            <a:ext cx="49784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diff = 3.2 - 1.0 = 2.2  ​(greater than 1.7 therefor  ​it's ionic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9"/>
          <p:cNvSpPr/>
          <p:nvPr/>
        </p:nvSpPr>
        <p:spPr>
          <a:xfrm>
            <a:off x="4847590" y="5797550"/>
            <a:ext cx="77471" cy="55881"/>
          </a:xfrm>
          <a:custGeom>
            <a:rect b="b" l="l" r="r" t="t"/>
            <a:pathLst>
              <a:path extrusionOk="0" h="55881" w="77471">
                <a:moveTo>
                  <a:pt x="67310" y="6350"/>
                </a:moveTo>
                <a:lnTo>
                  <a:pt x="43180" y="6350"/>
                </a:lnTo>
                <a:lnTo>
                  <a:pt x="35560" y="7620"/>
                </a:lnTo>
                <a:lnTo>
                  <a:pt x="27940" y="10160"/>
                </a:lnTo>
                <a:lnTo>
                  <a:pt x="20320" y="12700"/>
                </a:lnTo>
                <a:lnTo>
                  <a:pt x="12700" y="16510"/>
                </a:lnTo>
                <a:lnTo>
                  <a:pt x="7620" y="20320"/>
                </a:lnTo>
                <a:lnTo>
                  <a:pt x="1270" y="24130"/>
                </a:lnTo>
                <a:lnTo>
                  <a:pt x="0" y="29210"/>
                </a:lnTo>
                <a:lnTo>
                  <a:pt x="0" y="35560"/>
                </a:lnTo>
                <a:lnTo>
                  <a:pt x="1270" y="43180"/>
                </a:lnTo>
                <a:lnTo>
                  <a:pt x="5080" y="48260"/>
                </a:lnTo>
                <a:lnTo>
                  <a:pt x="10160" y="50800"/>
                </a:lnTo>
                <a:lnTo>
                  <a:pt x="16510" y="53340"/>
                </a:lnTo>
                <a:lnTo>
                  <a:pt x="24130" y="54610"/>
                </a:lnTo>
                <a:lnTo>
                  <a:pt x="30480" y="55880"/>
                </a:lnTo>
                <a:lnTo>
                  <a:pt x="39370" y="55880"/>
                </a:lnTo>
                <a:lnTo>
                  <a:pt x="45720" y="53340"/>
                </a:lnTo>
                <a:lnTo>
                  <a:pt x="50800" y="49530"/>
                </a:lnTo>
                <a:lnTo>
                  <a:pt x="57150" y="43180"/>
                </a:lnTo>
                <a:lnTo>
                  <a:pt x="58420" y="36830"/>
                </a:lnTo>
                <a:lnTo>
                  <a:pt x="58420" y="29210"/>
                </a:lnTo>
                <a:lnTo>
                  <a:pt x="57150" y="21590"/>
                </a:lnTo>
                <a:lnTo>
                  <a:pt x="53340" y="16510"/>
                </a:lnTo>
                <a:lnTo>
                  <a:pt x="48260" y="12700"/>
                </a:lnTo>
                <a:lnTo>
                  <a:pt x="41910" y="11430"/>
                </a:lnTo>
                <a:lnTo>
                  <a:pt x="36830" y="10160"/>
                </a:lnTo>
                <a:lnTo>
                  <a:pt x="30480" y="12700"/>
                </a:lnTo>
                <a:lnTo>
                  <a:pt x="26670" y="13970"/>
                </a:lnTo>
                <a:lnTo>
                  <a:pt x="25400" y="17780"/>
                </a:lnTo>
                <a:lnTo>
                  <a:pt x="27940" y="20320"/>
                </a:lnTo>
                <a:lnTo>
                  <a:pt x="33020" y="24130"/>
                </a:lnTo>
                <a:lnTo>
                  <a:pt x="38100" y="25400"/>
                </a:lnTo>
                <a:lnTo>
                  <a:pt x="45720" y="24130"/>
                </a:lnTo>
                <a:lnTo>
                  <a:pt x="53340" y="22860"/>
                </a:lnTo>
                <a:lnTo>
                  <a:pt x="60960" y="20320"/>
                </a:lnTo>
                <a:lnTo>
                  <a:pt x="68580" y="16510"/>
                </a:lnTo>
                <a:lnTo>
                  <a:pt x="76200" y="13970"/>
                </a:lnTo>
                <a:lnTo>
                  <a:pt x="77470" y="10160"/>
                </a:lnTo>
                <a:lnTo>
                  <a:pt x="73660" y="6350"/>
                </a:lnTo>
                <a:lnTo>
                  <a:pt x="67310" y="1270"/>
                </a:lnTo>
                <a:lnTo>
                  <a:pt x="62230" y="0"/>
                </a:lnTo>
                <a:lnTo>
                  <a:pt x="57150" y="1270"/>
                </a:lnTo>
                <a:lnTo>
                  <a:pt x="41910" y="19050"/>
                </a:lnTo>
              </a:path>
            </a:pathLst>
          </a:cu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4" name="Google Shape;234;p9"/>
          <p:cNvCxnSpPr/>
          <p:nvPr/>
        </p:nvCxnSpPr>
        <p:spPr>
          <a:xfrm>
            <a:off x="4000500" y="774700"/>
            <a:ext cx="342900" cy="306324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5" name="Google Shape;235;p9"/>
          <p:cNvCxnSpPr/>
          <p:nvPr/>
        </p:nvCxnSpPr>
        <p:spPr>
          <a:xfrm flipH="1">
            <a:off x="3099689" y="755777"/>
            <a:ext cx="143510" cy="248793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6" name="Google Shape;236;p9"/>
          <p:cNvSpPr txBox="1"/>
          <p:nvPr/>
        </p:nvSpPr>
        <p:spPr>
          <a:xfrm>
            <a:off x="393700" y="3187700"/>
            <a:ext cx="4830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2020-09-08T17:17:56Z</dcterms:created>
  <dc:creator>jessica morsey</dc:creator>
</cp:coreProperties>
</file>